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Lst>
  <p:notesMasterIdLst>
    <p:notesMasterId r:id="rId30"/>
  </p:notesMasterIdLst>
  <p:sldIdLst>
    <p:sldId id="274" r:id="rId2"/>
    <p:sldId id="283" r:id="rId3"/>
    <p:sldId id="276" r:id="rId4"/>
    <p:sldId id="260" r:id="rId5"/>
    <p:sldId id="261" r:id="rId6"/>
    <p:sldId id="262" r:id="rId7"/>
    <p:sldId id="263" r:id="rId8"/>
    <p:sldId id="264" r:id="rId9"/>
    <p:sldId id="265" r:id="rId10"/>
    <p:sldId id="289" r:id="rId11"/>
    <p:sldId id="284" r:id="rId12"/>
    <p:sldId id="285" r:id="rId13"/>
    <p:sldId id="266" r:id="rId14"/>
    <p:sldId id="267" r:id="rId15"/>
    <p:sldId id="268" r:id="rId16"/>
    <p:sldId id="294" r:id="rId17"/>
    <p:sldId id="291" r:id="rId18"/>
    <p:sldId id="292" r:id="rId19"/>
    <p:sldId id="287" r:id="rId20"/>
    <p:sldId id="298" r:id="rId21"/>
    <p:sldId id="299" r:id="rId22"/>
    <p:sldId id="269" r:id="rId23"/>
    <p:sldId id="300" r:id="rId24"/>
    <p:sldId id="301" r:id="rId25"/>
    <p:sldId id="270" r:id="rId26"/>
    <p:sldId id="302" r:id="rId27"/>
    <p:sldId id="277"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97167" autoAdjust="0"/>
  </p:normalViewPr>
  <p:slideViewPr>
    <p:cSldViewPr snapToGrid="0">
      <p:cViewPr varScale="1">
        <p:scale>
          <a:sx n="77" d="100"/>
          <a:sy n="77" d="100"/>
        </p:scale>
        <p:origin x="-120" y="-84"/>
      </p:cViewPr>
      <p:guideLst>
        <p:guide orient="horz" pos="2160"/>
        <p:guide pos="3840"/>
      </p:guideLst>
    </p:cSldViewPr>
  </p:slideViewPr>
  <p:outlineViewPr>
    <p:cViewPr>
      <p:scale>
        <a:sx n="33" d="100"/>
        <a:sy n="33" d="100"/>
      </p:scale>
      <p:origin x="0" y="1455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CE408A-0558-4D31-BE45-5E0E6F0B396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nl-BE"/>
        </a:p>
      </dgm:t>
    </dgm:pt>
    <dgm:pt modelId="{58AE5B99-021E-485B-8A8C-C18AC22DEBD5}">
      <dgm:prSet phldrT="[Tekst]"/>
      <dgm:spPr>
        <a:solidFill>
          <a:schemeClr val="accent5">
            <a:lumMod val="50000"/>
            <a:alpha val="50000"/>
          </a:schemeClr>
        </a:solidFill>
      </dgm:spPr>
      <dgm:t>
        <a:bodyPr/>
        <a:lstStyle/>
        <a:p>
          <a:pPr algn="just"/>
          <a:r>
            <a:rPr lang="en-US" dirty="0" smtClean="0"/>
            <a:t>Urban agriculture is located within (intra-urban) or on the fringe (</a:t>
          </a:r>
          <a:r>
            <a:rPr lang="en-US" dirty="0" err="1" smtClean="0"/>
            <a:t>peri</a:t>
          </a:r>
          <a:r>
            <a:rPr lang="en-US" dirty="0" smtClean="0"/>
            <a:t>-urban) of a town, a city or a metropolis, and grows or raises, processes and distributes a diversity of food and non-food products, (re-)uses largely human and material resources, products and services found in and around that urban area, and in turn, supplies human and material resources, products and services largely to that urban area. </a:t>
          </a:r>
          <a:r>
            <a:rPr lang="en-US" b="1" dirty="0" smtClean="0"/>
            <a:t>(</a:t>
          </a:r>
          <a:r>
            <a:rPr lang="en-US" b="1" dirty="0" err="1" smtClean="0"/>
            <a:t>Mougeot</a:t>
          </a:r>
          <a:r>
            <a:rPr lang="en-US" b="1" dirty="0" smtClean="0"/>
            <a:t>, 2006 adopted by RUAF)</a:t>
          </a:r>
          <a:endParaRPr lang="nl-BE" b="1" dirty="0"/>
        </a:p>
      </dgm:t>
    </dgm:pt>
    <dgm:pt modelId="{177E0285-5AF5-40D0-AB2E-709662C5ED83}" type="parTrans" cxnId="{E740CBDC-AEC5-4A72-934E-48F4CAD4118B}">
      <dgm:prSet/>
      <dgm:spPr/>
      <dgm:t>
        <a:bodyPr/>
        <a:lstStyle/>
        <a:p>
          <a:endParaRPr lang="nl-BE"/>
        </a:p>
      </dgm:t>
    </dgm:pt>
    <dgm:pt modelId="{7E2560AB-09A6-4C9A-AB44-C51CB2134391}" type="sibTrans" cxnId="{E740CBDC-AEC5-4A72-934E-48F4CAD4118B}">
      <dgm:prSet/>
      <dgm:spPr/>
      <dgm:t>
        <a:bodyPr/>
        <a:lstStyle/>
        <a:p>
          <a:endParaRPr lang="nl-BE"/>
        </a:p>
      </dgm:t>
    </dgm:pt>
    <dgm:pt modelId="{51C0114C-EBA9-4378-84D4-349190E5F1FA}">
      <dgm:prSet phldrT="[Tekst]"/>
      <dgm:spPr>
        <a:solidFill>
          <a:schemeClr val="accent5">
            <a:lumMod val="50000"/>
            <a:alpha val="50000"/>
          </a:schemeClr>
        </a:solidFill>
      </dgm:spPr>
      <dgm:t>
        <a:bodyPr/>
        <a:lstStyle/>
        <a:p>
          <a:pPr algn="just"/>
          <a:r>
            <a:rPr lang="en-US" dirty="0" smtClean="0"/>
            <a:t>… Carrying out farming activities in built up areas where open space is available as well as keeping livestock (dairy, cattle, goats, sheep, pigs, and fowl) in built up and </a:t>
          </a:r>
          <a:r>
            <a:rPr lang="en-US" dirty="0" err="1" smtClean="0"/>
            <a:t>peri</a:t>
          </a:r>
          <a:r>
            <a:rPr lang="en-US" dirty="0" smtClean="0"/>
            <a:t>-urban areas. </a:t>
          </a:r>
        </a:p>
        <a:p>
          <a:pPr algn="just"/>
          <a:r>
            <a:rPr lang="en-US" b="1" dirty="0" smtClean="0"/>
            <a:t>(</a:t>
          </a:r>
          <a:r>
            <a:rPr lang="en-US" b="1" dirty="0" err="1" smtClean="0"/>
            <a:t>Mwalukasa</a:t>
          </a:r>
          <a:r>
            <a:rPr lang="en-US" b="1" dirty="0" smtClean="0"/>
            <a:t>, 2000)</a:t>
          </a:r>
          <a:endParaRPr lang="nl-BE" dirty="0"/>
        </a:p>
      </dgm:t>
    </dgm:pt>
    <dgm:pt modelId="{C3FEA86F-356B-49A3-8A44-88C2E2043617}" type="parTrans" cxnId="{4F4108F3-985B-44F7-A57C-D6E989AF8BCC}">
      <dgm:prSet/>
      <dgm:spPr/>
      <dgm:t>
        <a:bodyPr/>
        <a:lstStyle/>
        <a:p>
          <a:endParaRPr lang="nl-BE"/>
        </a:p>
      </dgm:t>
    </dgm:pt>
    <dgm:pt modelId="{A353673A-3A9A-4C4D-99B0-C62C7CA21C52}" type="sibTrans" cxnId="{4F4108F3-985B-44F7-A57C-D6E989AF8BCC}">
      <dgm:prSet/>
      <dgm:spPr/>
      <dgm:t>
        <a:bodyPr/>
        <a:lstStyle/>
        <a:p>
          <a:endParaRPr lang="nl-BE"/>
        </a:p>
      </dgm:t>
    </dgm:pt>
    <dgm:pt modelId="{E695D5A3-7DDF-4F37-BBE0-50903C764981}">
      <dgm:prSet phldrT="[Tekst]"/>
      <dgm:spPr>
        <a:solidFill>
          <a:schemeClr val="accent5">
            <a:lumMod val="50000"/>
            <a:alpha val="50000"/>
          </a:schemeClr>
        </a:solidFill>
      </dgm:spPr>
      <dgm:t>
        <a:bodyPr/>
        <a:lstStyle/>
        <a:p>
          <a:pPr algn="just"/>
          <a:r>
            <a:rPr lang="en-US" dirty="0" smtClean="0"/>
            <a:t>Urban agriculture “refer[s] to growing and raising food crops and animals in an urban setting for the purpose of feeding local populations. </a:t>
          </a:r>
        </a:p>
        <a:p>
          <a:pPr algn="just"/>
          <a:r>
            <a:rPr lang="en-US" b="1" dirty="0" smtClean="0"/>
            <a:t>(Goldstein, </a:t>
          </a:r>
          <a:r>
            <a:rPr lang="en-US" b="1" dirty="0" err="1" smtClean="0"/>
            <a:t>Bellis</a:t>
          </a:r>
          <a:r>
            <a:rPr lang="en-US" b="1" dirty="0" smtClean="0"/>
            <a:t>, Morse,  Myers, &amp; </a:t>
          </a:r>
          <a:r>
            <a:rPr lang="en-US" b="1" dirty="0" err="1" smtClean="0"/>
            <a:t>Ura</a:t>
          </a:r>
          <a:r>
            <a:rPr lang="en-US" b="1" dirty="0" smtClean="0"/>
            <a:t> , 2011)</a:t>
          </a:r>
          <a:endParaRPr lang="nl-BE" dirty="0"/>
        </a:p>
      </dgm:t>
    </dgm:pt>
    <dgm:pt modelId="{3FDFEC24-BD51-4855-83A7-FFC2DDAC11C3}" type="parTrans" cxnId="{9F28C8F2-F8B4-44AF-9CED-76D480CEAF9F}">
      <dgm:prSet/>
      <dgm:spPr/>
      <dgm:t>
        <a:bodyPr/>
        <a:lstStyle/>
        <a:p>
          <a:endParaRPr lang="nl-BE"/>
        </a:p>
      </dgm:t>
    </dgm:pt>
    <dgm:pt modelId="{5809A1C5-B295-49DD-BDF6-F2BFDD015671}" type="sibTrans" cxnId="{9F28C8F2-F8B4-44AF-9CED-76D480CEAF9F}">
      <dgm:prSet/>
      <dgm:spPr/>
      <dgm:t>
        <a:bodyPr/>
        <a:lstStyle/>
        <a:p>
          <a:endParaRPr lang="nl-BE"/>
        </a:p>
      </dgm:t>
    </dgm:pt>
    <dgm:pt modelId="{82A23168-7A08-4C4B-B325-AFBC6EAFB2A1}">
      <dgm:prSet phldrT="[Tekst]"/>
      <dgm:spPr>
        <a:solidFill>
          <a:schemeClr val="accent5">
            <a:lumMod val="50000"/>
            <a:alpha val="50000"/>
          </a:schemeClr>
        </a:solidFill>
      </dgm:spPr>
      <dgm:t>
        <a:bodyPr/>
        <a:lstStyle/>
        <a:p>
          <a:pPr algn="just"/>
          <a:r>
            <a:rPr lang="en-US" dirty="0" smtClean="0"/>
            <a:t>Urban and </a:t>
          </a:r>
          <a:r>
            <a:rPr lang="en-US" dirty="0" err="1" smtClean="0"/>
            <a:t>peri</a:t>
          </a:r>
          <a:r>
            <a:rPr lang="en-US" dirty="0" smtClean="0"/>
            <a:t>-urban agriculture (UPA) occurs within and surrounding the boundaries of cities throughout the world and includes products from crop and livestock agriculture, fisheries and forestry in the urban and </a:t>
          </a:r>
          <a:r>
            <a:rPr lang="en-US" dirty="0" err="1" smtClean="0"/>
            <a:t>peri</a:t>
          </a:r>
          <a:r>
            <a:rPr lang="en-US" dirty="0" smtClean="0"/>
            <a:t>-urban area. It also includes non-wood forest products, as well as ecological services provided by agriculture, fisheries and forestry. Often multiple farming and gardening systems exist in and near a single city.</a:t>
          </a:r>
        </a:p>
        <a:p>
          <a:pPr algn="just"/>
          <a:r>
            <a:rPr lang="en-US" b="1" dirty="0" smtClean="0"/>
            <a:t>(FAO, 1999)</a:t>
          </a:r>
          <a:endParaRPr lang="nl-BE" dirty="0"/>
        </a:p>
      </dgm:t>
    </dgm:pt>
    <dgm:pt modelId="{26443363-6A55-4A20-8C92-A7FCEB1EBB31}" type="parTrans" cxnId="{E33EBF2A-8103-4D7E-A1BB-9A1AE00ECC71}">
      <dgm:prSet/>
      <dgm:spPr/>
      <dgm:t>
        <a:bodyPr/>
        <a:lstStyle/>
        <a:p>
          <a:endParaRPr lang="nl-BE"/>
        </a:p>
      </dgm:t>
    </dgm:pt>
    <dgm:pt modelId="{62383E55-FB10-4E51-8911-7CF3E22C30B1}" type="sibTrans" cxnId="{E33EBF2A-8103-4D7E-A1BB-9A1AE00ECC71}">
      <dgm:prSet/>
      <dgm:spPr/>
      <dgm:t>
        <a:bodyPr/>
        <a:lstStyle/>
        <a:p>
          <a:endParaRPr lang="nl-BE"/>
        </a:p>
      </dgm:t>
    </dgm:pt>
    <dgm:pt modelId="{A630B080-F8F7-474F-80C7-49F02BD1CBAC}">
      <dgm:prSet phldrT="[Tekst]"/>
      <dgm:spPr>
        <a:solidFill>
          <a:schemeClr val="accent5">
            <a:lumMod val="50000"/>
            <a:alpha val="50000"/>
          </a:schemeClr>
        </a:solidFill>
      </dgm:spPr>
      <dgm:t>
        <a:bodyPr/>
        <a:lstStyle/>
        <a:p>
          <a:pPr algn="just"/>
          <a:r>
            <a:rPr lang="en-US" dirty="0" smtClean="0"/>
            <a:t>Urban agriculture as spanning all actors, communities, activities, places and economies that focus on biological based production, in a spatial context that, according to regional and local opinions and standards, is perceived as “urban”. Urban agriculture takes place in intra-urban and </a:t>
          </a:r>
          <a:r>
            <a:rPr lang="en-US" dirty="0" err="1" smtClean="0"/>
            <a:t>peri</a:t>
          </a:r>
          <a:r>
            <a:rPr lang="en-US" dirty="0" smtClean="0"/>
            <a:t>-urban areas.</a:t>
          </a:r>
        </a:p>
        <a:p>
          <a:pPr algn="just"/>
          <a:r>
            <a:rPr lang="en-US" b="1" dirty="0" smtClean="0"/>
            <a:t>(Maldonado, 2013 for COST Action)</a:t>
          </a:r>
          <a:endParaRPr lang="nl-BE" b="1" dirty="0"/>
        </a:p>
      </dgm:t>
    </dgm:pt>
    <dgm:pt modelId="{87A85D86-5BCA-4ED4-A9B0-A2ACD08ADA72}" type="parTrans" cxnId="{F0EF2261-8DDC-4661-B5CB-C23BC02074E1}">
      <dgm:prSet/>
      <dgm:spPr/>
      <dgm:t>
        <a:bodyPr/>
        <a:lstStyle/>
        <a:p>
          <a:endParaRPr lang="nl-BE"/>
        </a:p>
      </dgm:t>
    </dgm:pt>
    <dgm:pt modelId="{B9219011-210B-4C8F-8F7C-0EAF05662FA6}" type="sibTrans" cxnId="{F0EF2261-8DDC-4661-B5CB-C23BC02074E1}">
      <dgm:prSet/>
      <dgm:spPr/>
      <dgm:t>
        <a:bodyPr/>
        <a:lstStyle/>
        <a:p>
          <a:endParaRPr lang="nl-BE"/>
        </a:p>
      </dgm:t>
    </dgm:pt>
    <dgm:pt modelId="{A71123D9-F52C-41F0-9777-4F52D2B1FED5}">
      <dgm:prSet phldrT="[Tekst]" phldr="1" custRadScaleRad="223568" custRadScaleInc="-22159"/>
      <dgm:spPr/>
      <dgm:t>
        <a:bodyPr/>
        <a:lstStyle/>
        <a:p>
          <a:endParaRPr lang="nl-BE" dirty="0"/>
        </a:p>
      </dgm:t>
    </dgm:pt>
    <dgm:pt modelId="{D3A1A415-D95D-46E8-AF22-280745390233}" type="parTrans" cxnId="{2E98C02F-6E65-4F21-AC9C-7CFD9B181752}">
      <dgm:prSet/>
      <dgm:spPr/>
      <dgm:t>
        <a:bodyPr/>
        <a:lstStyle/>
        <a:p>
          <a:endParaRPr lang="nl-BE"/>
        </a:p>
      </dgm:t>
    </dgm:pt>
    <dgm:pt modelId="{FBEEA941-DFF6-4C63-8AA9-382A59E69815}" type="sibTrans" cxnId="{2E98C02F-6E65-4F21-AC9C-7CFD9B181752}">
      <dgm:prSet/>
      <dgm:spPr/>
      <dgm:t>
        <a:bodyPr/>
        <a:lstStyle/>
        <a:p>
          <a:endParaRPr lang="nl-BE"/>
        </a:p>
      </dgm:t>
    </dgm:pt>
    <dgm:pt modelId="{5BC68DC2-4111-4C9F-9752-82207EDB7AF7}">
      <dgm:prSet phldrT="[Tekst]" phldr="1" custRadScaleRad="223568" custRadScaleInc="-22159"/>
      <dgm:spPr/>
      <dgm:t>
        <a:bodyPr/>
        <a:lstStyle/>
        <a:p>
          <a:endParaRPr lang="nl-BE" dirty="0"/>
        </a:p>
      </dgm:t>
    </dgm:pt>
    <dgm:pt modelId="{F8974422-6922-4D16-96E6-08C30AA04B8E}" type="parTrans" cxnId="{72782576-2F69-44D4-90EC-2F89DF0F0C64}">
      <dgm:prSet/>
      <dgm:spPr/>
      <dgm:t>
        <a:bodyPr/>
        <a:lstStyle/>
        <a:p>
          <a:endParaRPr lang="nl-BE"/>
        </a:p>
      </dgm:t>
    </dgm:pt>
    <dgm:pt modelId="{353595E4-0DB3-424B-931D-A520A735B26E}" type="sibTrans" cxnId="{72782576-2F69-44D4-90EC-2F89DF0F0C64}">
      <dgm:prSet/>
      <dgm:spPr/>
      <dgm:t>
        <a:bodyPr/>
        <a:lstStyle/>
        <a:p>
          <a:endParaRPr lang="nl-BE"/>
        </a:p>
      </dgm:t>
    </dgm:pt>
    <dgm:pt modelId="{59703803-27BD-4879-A576-EAE1D45EB1E0}">
      <dgm:prSet phldrT="[Tekst]"/>
      <dgm:spPr>
        <a:solidFill>
          <a:schemeClr val="accent5">
            <a:lumMod val="50000"/>
            <a:alpha val="50000"/>
          </a:schemeClr>
        </a:solidFill>
      </dgm:spPr>
      <dgm:t>
        <a:bodyPr/>
        <a:lstStyle/>
        <a:p>
          <a:pPr algn="just"/>
          <a:r>
            <a:rPr lang="en-US" dirty="0" smtClean="0"/>
            <a:t>Urban agriculture is the practice of cultivating, processing, and distributing food in or around a village, town, or city.</a:t>
          </a:r>
        </a:p>
        <a:p>
          <a:pPr algn="just"/>
          <a:r>
            <a:rPr lang="en-US" b="1" dirty="0" smtClean="0"/>
            <a:t>(</a:t>
          </a:r>
          <a:r>
            <a:rPr lang="en-US" b="1" dirty="0" err="1" smtClean="0"/>
            <a:t>Bailkey</a:t>
          </a:r>
          <a:r>
            <a:rPr lang="en-US" b="1" dirty="0" smtClean="0"/>
            <a:t> &amp; Nast, 2000)</a:t>
          </a:r>
          <a:endParaRPr lang="nl-BE" b="1" dirty="0"/>
        </a:p>
      </dgm:t>
    </dgm:pt>
    <dgm:pt modelId="{0DBF73B4-9C89-4B38-A128-BDDD22BF27DA}" type="parTrans" cxnId="{39AC1082-D088-412B-8421-D38C8A900597}">
      <dgm:prSet/>
      <dgm:spPr/>
      <dgm:t>
        <a:bodyPr/>
        <a:lstStyle/>
        <a:p>
          <a:endParaRPr lang="nl-BE"/>
        </a:p>
      </dgm:t>
    </dgm:pt>
    <dgm:pt modelId="{39FC27E7-9103-46CE-86C6-F449648CB3F3}" type="sibTrans" cxnId="{39AC1082-D088-412B-8421-D38C8A900597}">
      <dgm:prSet/>
      <dgm:spPr/>
      <dgm:t>
        <a:bodyPr/>
        <a:lstStyle/>
        <a:p>
          <a:endParaRPr lang="nl-BE"/>
        </a:p>
      </dgm:t>
    </dgm:pt>
    <dgm:pt modelId="{BE1F1C24-C118-4C85-8C50-977CE97692C3}">
      <dgm:prSet phldrT="[Tekst]"/>
      <dgm:spPr>
        <a:solidFill>
          <a:schemeClr val="accent5">
            <a:lumMod val="50000"/>
            <a:alpha val="50000"/>
          </a:schemeClr>
        </a:solidFill>
      </dgm:spPr>
      <dgm:t>
        <a:bodyPr/>
        <a:lstStyle/>
        <a:p>
          <a:pPr algn="just"/>
          <a:r>
            <a:rPr lang="en-US" dirty="0" smtClean="0"/>
            <a:t>An industry that produces, processes and markets food and fuel, largely in response to the daily demand of consumers within a town, city or metropolis, on land and water dispersed throughout the urban and </a:t>
          </a:r>
          <a:r>
            <a:rPr lang="en-US" dirty="0" err="1" smtClean="0"/>
            <a:t>peri</a:t>
          </a:r>
          <a:r>
            <a:rPr lang="en-US" dirty="0" smtClean="0"/>
            <a:t>-urban area, applying intensive production methods, using and reusing natural resources and urban wastes, to yield a diversity of crops and livestock</a:t>
          </a:r>
        </a:p>
        <a:p>
          <a:pPr algn="just"/>
          <a:r>
            <a:rPr lang="en-US" b="1" dirty="0" smtClean="0"/>
            <a:t>(</a:t>
          </a:r>
          <a:r>
            <a:rPr lang="en-US" b="1" dirty="0" err="1" smtClean="0"/>
            <a:t>Smit</a:t>
          </a:r>
          <a:r>
            <a:rPr lang="en-US" b="1" dirty="0" smtClean="0"/>
            <a:t>, Nasr &amp; Ratta,2001)</a:t>
          </a:r>
          <a:endParaRPr lang="nl-BE" dirty="0"/>
        </a:p>
      </dgm:t>
    </dgm:pt>
    <dgm:pt modelId="{B2C4080E-47A8-4E84-87CF-6DD037A93AD5}" type="parTrans" cxnId="{08756C17-7E00-4F5D-89C2-8D1F7628E41A}">
      <dgm:prSet/>
      <dgm:spPr/>
      <dgm:t>
        <a:bodyPr/>
        <a:lstStyle/>
        <a:p>
          <a:endParaRPr lang="nl-BE"/>
        </a:p>
      </dgm:t>
    </dgm:pt>
    <dgm:pt modelId="{1C080A50-007B-4CEC-8408-F115CB00311B}" type="sibTrans" cxnId="{08756C17-7E00-4F5D-89C2-8D1F7628E41A}">
      <dgm:prSet/>
      <dgm:spPr/>
      <dgm:t>
        <a:bodyPr/>
        <a:lstStyle/>
        <a:p>
          <a:endParaRPr lang="nl-BE"/>
        </a:p>
      </dgm:t>
    </dgm:pt>
    <dgm:pt modelId="{51C1E858-2A82-40B9-B299-CA25611C64B7}">
      <dgm:prSet phldrT="[Tekst]"/>
      <dgm:spPr>
        <a:solidFill>
          <a:schemeClr val="accent5">
            <a:lumMod val="50000"/>
            <a:alpha val="50000"/>
          </a:schemeClr>
        </a:solidFill>
      </dgm:spPr>
      <dgm:t>
        <a:bodyPr/>
        <a:lstStyle/>
        <a:p>
          <a:pPr algn="just"/>
          <a:r>
            <a:rPr lang="en-US" dirty="0" smtClean="0"/>
            <a:t>Urban agriculture can include community and private gardens, edible landscaping, fruit trees, food producing green roofs, aquaculture, farmers markets, hobby beekeeping, and food composting.</a:t>
          </a:r>
        </a:p>
        <a:p>
          <a:pPr algn="just"/>
          <a:r>
            <a:rPr lang="en-US" b="1" dirty="0" smtClean="0"/>
            <a:t>(Mendes, </a:t>
          </a:r>
          <a:r>
            <a:rPr lang="en-US" b="1" dirty="0" err="1" smtClean="0"/>
            <a:t>Balmer</a:t>
          </a:r>
          <a:r>
            <a:rPr lang="en-US" b="1" dirty="0" smtClean="0"/>
            <a:t>, </a:t>
          </a:r>
          <a:r>
            <a:rPr lang="en-US" b="1" dirty="0" err="1" smtClean="0"/>
            <a:t>Kaethler</a:t>
          </a:r>
          <a:r>
            <a:rPr lang="en-US" b="1" dirty="0" smtClean="0"/>
            <a:t>, Rhoads, 2008)</a:t>
          </a:r>
          <a:endParaRPr lang="nl-BE" dirty="0"/>
        </a:p>
      </dgm:t>
    </dgm:pt>
    <dgm:pt modelId="{48134B5B-FA36-43C3-945C-69093470EE68}" type="parTrans" cxnId="{A3D98894-C4C8-44E6-B274-C94850D06390}">
      <dgm:prSet/>
      <dgm:spPr/>
      <dgm:t>
        <a:bodyPr/>
        <a:lstStyle/>
        <a:p>
          <a:endParaRPr lang="nl-BE"/>
        </a:p>
      </dgm:t>
    </dgm:pt>
    <dgm:pt modelId="{61C5FE83-B167-4934-BB1E-C526F6B40390}" type="sibTrans" cxnId="{A3D98894-C4C8-44E6-B274-C94850D06390}">
      <dgm:prSet/>
      <dgm:spPr/>
      <dgm:t>
        <a:bodyPr/>
        <a:lstStyle/>
        <a:p>
          <a:endParaRPr lang="nl-BE"/>
        </a:p>
      </dgm:t>
    </dgm:pt>
    <dgm:pt modelId="{5E91305E-7411-4303-BFD2-DE0F2140A60E}">
      <dgm:prSet phldrT="[Tekst]" custRadScaleRad="169440" custRadScaleInc="62845"/>
      <dgm:spPr>
        <a:solidFill>
          <a:schemeClr val="accent5">
            <a:lumMod val="50000"/>
            <a:alpha val="50000"/>
          </a:schemeClr>
        </a:solidFill>
      </dgm:spPr>
      <dgm:t>
        <a:bodyPr/>
        <a:lstStyle/>
        <a:p>
          <a:endParaRPr lang="nl-BE" dirty="0"/>
        </a:p>
      </dgm:t>
    </dgm:pt>
    <dgm:pt modelId="{1D196D2F-5E74-48D2-BD16-73F3E915445B}" type="parTrans" cxnId="{9C1D6299-0E99-4FA2-A740-F5773B9EA8D2}">
      <dgm:prSet/>
      <dgm:spPr/>
      <dgm:t>
        <a:bodyPr/>
        <a:lstStyle/>
        <a:p>
          <a:endParaRPr lang="nl-BE"/>
        </a:p>
      </dgm:t>
    </dgm:pt>
    <dgm:pt modelId="{CD388098-02AC-457D-A9B7-A2441C398841}" type="sibTrans" cxnId="{9C1D6299-0E99-4FA2-A740-F5773B9EA8D2}">
      <dgm:prSet/>
      <dgm:spPr/>
      <dgm:t>
        <a:bodyPr/>
        <a:lstStyle/>
        <a:p>
          <a:endParaRPr lang="nl-BE"/>
        </a:p>
      </dgm:t>
    </dgm:pt>
    <dgm:pt modelId="{A3C36DA9-CBDB-4760-8118-DFFD72F924F1}">
      <dgm:prSet phldrT="[Tekst]" custRadScaleRad="169440" custRadScaleInc="62845"/>
      <dgm:spPr>
        <a:solidFill>
          <a:schemeClr val="accent5">
            <a:lumMod val="50000"/>
            <a:alpha val="50000"/>
          </a:schemeClr>
        </a:solidFill>
      </dgm:spPr>
      <dgm:t>
        <a:bodyPr/>
        <a:lstStyle/>
        <a:p>
          <a:endParaRPr lang="nl-BE" dirty="0"/>
        </a:p>
      </dgm:t>
    </dgm:pt>
    <dgm:pt modelId="{1BB73782-5E75-465D-92D9-26DDD7707DA4}" type="parTrans" cxnId="{E68E0B48-C3A9-4916-9173-5887EBBBA224}">
      <dgm:prSet/>
      <dgm:spPr/>
      <dgm:t>
        <a:bodyPr/>
        <a:lstStyle/>
        <a:p>
          <a:endParaRPr lang="nl-BE"/>
        </a:p>
      </dgm:t>
    </dgm:pt>
    <dgm:pt modelId="{DFBD813A-B478-4E1E-8F60-1D98299A4BB5}" type="sibTrans" cxnId="{E68E0B48-C3A9-4916-9173-5887EBBBA224}">
      <dgm:prSet/>
      <dgm:spPr/>
      <dgm:t>
        <a:bodyPr/>
        <a:lstStyle/>
        <a:p>
          <a:endParaRPr lang="nl-BE"/>
        </a:p>
      </dgm:t>
    </dgm:pt>
    <dgm:pt modelId="{F1139B4A-0F56-4CCA-8A5D-07935FFEAA7E}">
      <dgm:prSet phldrT="[Tekst]"/>
      <dgm:spPr>
        <a:solidFill>
          <a:schemeClr val="accent5">
            <a:lumMod val="50000"/>
            <a:alpha val="50000"/>
          </a:schemeClr>
        </a:solidFill>
      </dgm:spPr>
      <dgm:t>
        <a:bodyPr/>
        <a:lstStyle/>
        <a:p>
          <a:pPr algn="just"/>
          <a:r>
            <a:rPr lang="en-US" dirty="0" smtClean="0"/>
            <a:t>Urban agriculture will encompass any fresh produce both produced (homegrown or commercial) and consumed within the same urban/</a:t>
          </a:r>
          <a:r>
            <a:rPr lang="en-US" dirty="0" err="1" smtClean="0"/>
            <a:t>peri</a:t>
          </a:r>
          <a:r>
            <a:rPr lang="en-US" dirty="0" smtClean="0"/>
            <a:t>-urban region.</a:t>
          </a:r>
        </a:p>
        <a:p>
          <a:pPr algn="just"/>
          <a:r>
            <a:rPr lang="en-US" b="1" dirty="0" smtClean="0"/>
            <a:t>(Denny, 2012)</a:t>
          </a:r>
          <a:endParaRPr lang="nl-BE" b="1" dirty="0"/>
        </a:p>
      </dgm:t>
    </dgm:pt>
    <dgm:pt modelId="{F0FFC6C7-BA4C-4383-BADF-79CAC0747AA7}" type="parTrans" cxnId="{A085FCBD-7482-4003-8C5C-CE781B4CE769}">
      <dgm:prSet/>
      <dgm:spPr/>
      <dgm:t>
        <a:bodyPr/>
        <a:lstStyle/>
        <a:p>
          <a:endParaRPr lang="nl-BE"/>
        </a:p>
      </dgm:t>
    </dgm:pt>
    <dgm:pt modelId="{A2A19E04-84DA-4ECD-8C31-D898B6E4BB73}" type="sibTrans" cxnId="{A085FCBD-7482-4003-8C5C-CE781B4CE769}">
      <dgm:prSet/>
      <dgm:spPr/>
      <dgm:t>
        <a:bodyPr/>
        <a:lstStyle/>
        <a:p>
          <a:endParaRPr lang="nl-BE"/>
        </a:p>
      </dgm:t>
    </dgm:pt>
    <dgm:pt modelId="{CC07FD80-1AEE-4EC1-8BD9-00079343E929}" type="pres">
      <dgm:prSet presAssocID="{AACE408A-0558-4D31-BE45-5E0E6F0B3969}" presName="composite" presStyleCnt="0">
        <dgm:presLayoutVars>
          <dgm:chMax val="1"/>
          <dgm:dir/>
          <dgm:resizeHandles val="exact"/>
        </dgm:presLayoutVars>
      </dgm:prSet>
      <dgm:spPr/>
      <dgm:t>
        <a:bodyPr/>
        <a:lstStyle/>
        <a:p>
          <a:endParaRPr lang="nl-BE"/>
        </a:p>
      </dgm:t>
    </dgm:pt>
    <dgm:pt modelId="{D16C9483-CA6A-471E-82BE-499E84BB6690}" type="pres">
      <dgm:prSet presAssocID="{AACE408A-0558-4D31-BE45-5E0E6F0B3969}" presName="radial" presStyleCnt="0">
        <dgm:presLayoutVars>
          <dgm:animLvl val="ctr"/>
        </dgm:presLayoutVars>
      </dgm:prSet>
      <dgm:spPr/>
    </dgm:pt>
    <dgm:pt modelId="{7B3FEE21-7708-48E2-881F-AD3D455CA1B4}" type="pres">
      <dgm:prSet presAssocID="{58AE5B99-021E-485B-8A8C-C18AC22DEBD5}" presName="centerShape" presStyleLbl="vennNode1" presStyleIdx="0" presStyleCnt="9" custScaleX="141513" custScaleY="93144" custLinFactNeighborX="-1650" custLinFactNeighborY="4779"/>
      <dgm:spPr/>
      <dgm:t>
        <a:bodyPr/>
        <a:lstStyle/>
        <a:p>
          <a:endParaRPr lang="nl-BE"/>
        </a:p>
      </dgm:t>
    </dgm:pt>
    <dgm:pt modelId="{2593F589-9F57-43F4-9E75-D19FF6235812}" type="pres">
      <dgm:prSet presAssocID="{51C0114C-EBA9-4378-84D4-349190E5F1FA}" presName="node" presStyleLbl="vennNode1" presStyleIdx="1" presStyleCnt="9" custScaleX="104528" custScaleY="104526" custRadScaleRad="109774" custRadScaleInc="-49563">
        <dgm:presLayoutVars>
          <dgm:bulletEnabled val="1"/>
        </dgm:presLayoutVars>
      </dgm:prSet>
      <dgm:spPr/>
      <dgm:t>
        <a:bodyPr/>
        <a:lstStyle/>
        <a:p>
          <a:endParaRPr lang="nl-BE"/>
        </a:p>
      </dgm:t>
    </dgm:pt>
    <dgm:pt modelId="{2FB2C40E-3288-4BF0-99AA-708891819096}" type="pres">
      <dgm:prSet presAssocID="{E695D5A3-7DDF-4F37-BBE0-50903C764981}" presName="node" presStyleLbl="vennNode1" presStyleIdx="2" presStyleCnt="9" custScaleX="104528" custScaleY="104526" custRadScaleRad="108807" custRadScaleInc="-43557">
        <dgm:presLayoutVars>
          <dgm:bulletEnabled val="1"/>
        </dgm:presLayoutVars>
      </dgm:prSet>
      <dgm:spPr/>
      <dgm:t>
        <a:bodyPr/>
        <a:lstStyle/>
        <a:p>
          <a:endParaRPr lang="nl-BE"/>
        </a:p>
      </dgm:t>
    </dgm:pt>
    <dgm:pt modelId="{3D4E6889-BC46-4171-A4CE-0A20E099B7B4}" type="pres">
      <dgm:prSet presAssocID="{82A23168-7A08-4C4B-B325-AFBC6EAFB2A1}" presName="node" presStyleLbl="vennNode1" presStyleIdx="3" presStyleCnt="9" custScaleX="104528" custScaleY="104526" custRadScaleRad="140038" custRadScaleInc="-52144">
        <dgm:presLayoutVars>
          <dgm:bulletEnabled val="1"/>
        </dgm:presLayoutVars>
      </dgm:prSet>
      <dgm:spPr/>
      <dgm:t>
        <a:bodyPr/>
        <a:lstStyle/>
        <a:p>
          <a:endParaRPr lang="nl-BE"/>
        </a:p>
      </dgm:t>
    </dgm:pt>
    <dgm:pt modelId="{B38051D7-E56E-4F8E-8D13-C230A46ABABC}" type="pres">
      <dgm:prSet presAssocID="{A630B080-F8F7-474F-80C7-49F02BD1CBAC}" presName="node" presStyleLbl="vennNode1" presStyleIdx="4" presStyleCnt="9" custScaleX="104528" custScaleY="104526" custRadScaleRad="150957" custRadScaleInc="-75131">
        <dgm:presLayoutVars>
          <dgm:bulletEnabled val="1"/>
        </dgm:presLayoutVars>
      </dgm:prSet>
      <dgm:spPr/>
      <dgm:t>
        <a:bodyPr/>
        <a:lstStyle/>
        <a:p>
          <a:endParaRPr lang="nl-BE"/>
        </a:p>
      </dgm:t>
    </dgm:pt>
    <dgm:pt modelId="{13EB5EDB-921A-439C-8C8B-C7387B0137CC}" type="pres">
      <dgm:prSet presAssocID="{59703803-27BD-4879-A576-EAE1D45EB1E0}" presName="node" presStyleLbl="vennNode1" presStyleIdx="5" presStyleCnt="9" custScaleX="104528" custScaleY="104526" custRadScaleRad="137214" custRadScaleInc="-98328">
        <dgm:presLayoutVars>
          <dgm:bulletEnabled val="1"/>
        </dgm:presLayoutVars>
      </dgm:prSet>
      <dgm:spPr/>
      <dgm:t>
        <a:bodyPr/>
        <a:lstStyle/>
        <a:p>
          <a:endParaRPr lang="nl-BE"/>
        </a:p>
      </dgm:t>
    </dgm:pt>
    <dgm:pt modelId="{399789C6-FC90-472D-9CA9-26ACA9079A97}" type="pres">
      <dgm:prSet presAssocID="{F1139B4A-0F56-4CCA-8A5D-07935FFEAA7E}" presName="node" presStyleLbl="vennNode1" presStyleIdx="6" presStyleCnt="9" custScaleX="104528" custScaleY="104526" custRadScaleRad="142966" custRadScaleInc="3482">
        <dgm:presLayoutVars>
          <dgm:bulletEnabled val="1"/>
        </dgm:presLayoutVars>
      </dgm:prSet>
      <dgm:spPr/>
      <dgm:t>
        <a:bodyPr/>
        <a:lstStyle/>
        <a:p>
          <a:endParaRPr lang="nl-BE"/>
        </a:p>
      </dgm:t>
    </dgm:pt>
    <dgm:pt modelId="{E689D5B2-BE98-48FC-A52C-2C15D5FA148F}" type="pres">
      <dgm:prSet presAssocID="{BE1F1C24-C118-4C85-8C50-977CE97692C3}" presName="node" presStyleLbl="vennNode1" presStyleIdx="7" presStyleCnt="9" custScaleX="104528" custScaleY="104526" custRadScaleRad="158316" custRadScaleInc="-21027">
        <dgm:presLayoutVars>
          <dgm:bulletEnabled val="1"/>
        </dgm:presLayoutVars>
      </dgm:prSet>
      <dgm:spPr/>
      <dgm:t>
        <a:bodyPr/>
        <a:lstStyle/>
        <a:p>
          <a:endParaRPr lang="nl-BE"/>
        </a:p>
      </dgm:t>
    </dgm:pt>
    <dgm:pt modelId="{2AE40F22-564F-4983-8866-4D3A16380C5B}" type="pres">
      <dgm:prSet presAssocID="{51C1E858-2A82-40B9-B299-CA25611C64B7}" presName="node" presStyleLbl="vennNode1" presStyleIdx="8" presStyleCnt="9" custScaleX="104528" custScaleY="104526" custRadScaleRad="141207" custRadScaleInc="-41818">
        <dgm:presLayoutVars>
          <dgm:bulletEnabled val="1"/>
        </dgm:presLayoutVars>
      </dgm:prSet>
      <dgm:spPr/>
      <dgm:t>
        <a:bodyPr/>
        <a:lstStyle/>
        <a:p>
          <a:endParaRPr lang="nl-BE"/>
        </a:p>
      </dgm:t>
    </dgm:pt>
  </dgm:ptLst>
  <dgm:cxnLst>
    <dgm:cxn modelId="{3AF30635-5C72-4461-B9D6-898E8581C36A}" type="presOf" srcId="{E695D5A3-7DDF-4F37-BBE0-50903C764981}" destId="{2FB2C40E-3288-4BF0-99AA-708891819096}" srcOrd="0" destOrd="0" presId="urn:microsoft.com/office/officeart/2005/8/layout/radial3"/>
    <dgm:cxn modelId="{72782576-2F69-44D4-90EC-2F89DF0F0C64}" srcId="{AACE408A-0558-4D31-BE45-5E0E6F0B3969}" destId="{5BC68DC2-4111-4C9F-9752-82207EDB7AF7}" srcOrd="2" destOrd="0" parTransId="{F8974422-6922-4D16-96E6-08C30AA04B8E}" sibTransId="{353595E4-0DB3-424B-931D-A520A735B26E}"/>
    <dgm:cxn modelId="{E740CBDC-AEC5-4A72-934E-48F4CAD4118B}" srcId="{AACE408A-0558-4D31-BE45-5E0E6F0B3969}" destId="{58AE5B99-021E-485B-8A8C-C18AC22DEBD5}" srcOrd="0" destOrd="0" parTransId="{177E0285-5AF5-40D0-AB2E-709662C5ED83}" sibTransId="{7E2560AB-09A6-4C9A-AB44-C51CB2134391}"/>
    <dgm:cxn modelId="{4F4108F3-985B-44F7-A57C-D6E989AF8BCC}" srcId="{58AE5B99-021E-485B-8A8C-C18AC22DEBD5}" destId="{51C0114C-EBA9-4378-84D4-349190E5F1FA}" srcOrd="0" destOrd="0" parTransId="{C3FEA86F-356B-49A3-8A44-88C2E2043617}" sibTransId="{A353673A-3A9A-4C4D-99B0-C62C7CA21C52}"/>
    <dgm:cxn modelId="{9C1D6299-0E99-4FA2-A740-F5773B9EA8D2}" srcId="{AACE408A-0558-4D31-BE45-5E0E6F0B3969}" destId="{5E91305E-7411-4303-BFD2-DE0F2140A60E}" srcOrd="3" destOrd="0" parTransId="{1D196D2F-5E74-48D2-BD16-73F3E915445B}" sibTransId="{CD388098-02AC-457D-A9B7-A2441C398841}"/>
    <dgm:cxn modelId="{F0EF2261-8DDC-4661-B5CB-C23BC02074E1}" srcId="{58AE5B99-021E-485B-8A8C-C18AC22DEBD5}" destId="{A630B080-F8F7-474F-80C7-49F02BD1CBAC}" srcOrd="3" destOrd="0" parTransId="{87A85D86-5BCA-4ED4-A9B0-A2ACD08ADA72}" sibTransId="{B9219011-210B-4C8F-8F7C-0EAF05662FA6}"/>
    <dgm:cxn modelId="{2A11F6B4-D3C6-4C24-BC91-918522F5C9F1}" type="presOf" srcId="{58AE5B99-021E-485B-8A8C-C18AC22DEBD5}" destId="{7B3FEE21-7708-48E2-881F-AD3D455CA1B4}" srcOrd="0" destOrd="0" presId="urn:microsoft.com/office/officeart/2005/8/layout/radial3"/>
    <dgm:cxn modelId="{9F28C8F2-F8B4-44AF-9CED-76D480CEAF9F}" srcId="{58AE5B99-021E-485B-8A8C-C18AC22DEBD5}" destId="{E695D5A3-7DDF-4F37-BBE0-50903C764981}" srcOrd="1" destOrd="0" parTransId="{3FDFEC24-BD51-4855-83A7-FFC2DDAC11C3}" sibTransId="{5809A1C5-B295-49DD-BDF6-F2BFDD015671}"/>
    <dgm:cxn modelId="{812667D3-76A5-43BD-985D-80DB70E4F133}" type="presOf" srcId="{51C1E858-2A82-40B9-B299-CA25611C64B7}" destId="{2AE40F22-564F-4983-8866-4D3A16380C5B}" srcOrd="0" destOrd="0" presId="urn:microsoft.com/office/officeart/2005/8/layout/radial3"/>
    <dgm:cxn modelId="{C9A491B9-6E6B-4E45-970C-B9522B377E0B}" type="presOf" srcId="{BE1F1C24-C118-4C85-8C50-977CE97692C3}" destId="{E689D5B2-BE98-48FC-A52C-2C15D5FA148F}" srcOrd="0" destOrd="0" presId="urn:microsoft.com/office/officeart/2005/8/layout/radial3"/>
    <dgm:cxn modelId="{08756C17-7E00-4F5D-89C2-8D1F7628E41A}" srcId="{58AE5B99-021E-485B-8A8C-C18AC22DEBD5}" destId="{BE1F1C24-C118-4C85-8C50-977CE97692C3}" srcOrd="6" destOrd="0" parTransId="{B2C4080E-47A8-4E84-87CF-6DD037A93AD5}" sibTransId="{1C080A50-007B-4CEC-8408-F115CB00311B}"/>
    <dgm:cxn modelId="{BC201242-7613-4302-B404-1C6DF7E64BF0}" type="presOf" srcId="{82A23168-7A08-4C4B-B325-AFBC6EAFB2A1}" destId="{3D4E6889-BC46-4171-A4CE-0A20E099B7B4}" srcOrd="0" destOrd="0" presId="urn:microsoft.com/office/officeart/2005/8/layout/radial3"/>
    <dgm:cxn modelId="{E33EBF2A-8103-4D7E-A1BB-9A1AE00ECC71}" srcId="{58AE5B99-021E-485B-8A8C-C18AC22DEBD5}" destId="{82A23168-7A08-4C4B-B325-AFBC6EAFB2A1}" srcOrd="2" destOrd="0" parTransId="{26443363-6A55-4A20-8C92-A7FCEB1EBB31}" sibTransId="{62383E55-FB10-4E51-8911-7CF3E22C30B1}"/>
    <dgm:cxn modelId="{E68E0B48-C3A9-4916-9173-5887EBBBA224}" srcId="{AACE408A-0558-4D31-BE45-5E0E6F0B3969}" destId="{A3C36DA9-CBDB-4760-8118-DFFD72F924F1}" srcOrd="4" destOrd="0" parTransId="{1BB73782-5E75-465D-92D9-26DDD7707DA4}" sibTransId="{DFBD813A-B478-4E1E-8F60-1D98299A4BB5}"/>
    <dgm:cxn modelId="{DDC454F0-5247-4963-90F9-2A070B6F7F14}" type="presOf" srcId="{59703803-27BD-4879-A576-EAE1D45EB1E0}" destId="{13EB5EDB-921A-439C-8C8B-C7387B0137CC}" srcOrd="0" destOrd="0" presId="urn:microsoft.com/office/officeart/2005/8/layout/radial3"/>
    <dgm:cxn modelId="{A3D98894-C4C8-44E6-B274-C94850D06390}" srcId="{58AE5B99-021E-485B-8A8C-C18AC22DEBD5}" destId="{51C1E858-2A82-40B9-B299-CA25611C64B7}" srcOrd="7" destOrd="0" parTransId="{48134B5B-FA36-43C3-945C-69093470EE68}" sibTransId="{61C5FE83-B167-4934-BB1E-C526F6B40390}"/>
    <dgm:cxn modelId="{2E98C02F-6E65-4F21-AC9C-7CFD9B181752}" srcId="{AACE408A-0558-4D31-BE45-5E0E6F0B3969}" destId="{A71123D9-F52C-41F0-9777-4F52D2B1FED5}" srcOrd="1" destOrd="0" parTransId="{D3A1A415-D95D-46E8-AF22-280745390233}" sibTransId="{FBEEA941-DFF6-4C63-8AA9-382A59E69815}"/>
    <dgm:cxn modelId="{8B943CC9-54CE-4286-864B-FBFA6D50475E}" type="presOf" srcId="{F1139B4A-0F56-4CCA-8A5D-07935FFEAA7E}" destId="{399789C6-FC90-472D-9CA9-26ACA9079A97}" srcOrd="0" destOrd="0" presId="urn:microsoft.com/office/officeart/2005/8/layout/radial3"/>
    <dgm:cxn modelId="{39AC1082-D088-412B-8421-D38C8A900597}" srcId="{58AE5B99-021E-485B-8A8C-C18AC22DEBD5}" destId="{59703803-27BD-4879-A576-EAE1D45EB1E0}" srcOrd="4" destOrd="0" parTransId="{0DBF73B4-9C89-4B38-A128-BDDD22BF27DA}" sibTransId="{39FC27E7-9103-46CE-86C6-F449648CB3F3}"/>
    <dgm:cxn modelId="{691E223A-39F0-4814-8B9E-29512D68544B}" type="presOf" srcId="{AACE408A-0558-4D31-BE45-5E0E6F0B3969}" destId="{CC07FD80-1AEE-4EC1-8BD9-00079343E929}" srcOrd="0" destOrd="0" presId="urn:microsoft.com/office/officeart/2005/8/layout/radial3"/>
    <dgm:cxn modelId="{0B57D81E-D914-46F9-96CF-2B1A4004F966}" type="presOf" srcId="{A630B080-F8F7-474F-80C7-49F02BD1CBAC}" destId="{B38051D7-E56E-4F8E-8D13-C230A46ABABC}" srcOrd="0" destOrd="0" presId="urn:microsoft.com/office/officeart/2005/8/layout/radial3"/>
    <dgm:cxn modelId="{A085FCBD-7482-4003-8C5C-CE781B4CE769}" srcId="{58AE5B99-021E-485B-8A8C-C18AC22DEBD5}" destId="{F1139B4A-0F56-4CCA-8A5D-07935FFEAA7E}" srcOrd="5" destOrd="0" parTransId="{F0FFC6C7-BA4C-4383-BADF-79CAC0747AA7}" sibTransId="{A2A19E04-84DA-4ECD-8C31-D898B6E4BB73}"/>
    <dgm:cxn modelId="{805671E9-52FC-4733-806E-2ECB4FAE096E}" type="presOf" srcId="{51C0114C-EBA9-4378-84D4-349190E5F1FA}" destId="{2593F589-9F57-43F4-9E75-D19FF6235812}" srcOrd="0" destOrd="0" presId="urn:microsoft.com/office/officeart/2005/8/layout/radial3"/>
    <dgm:cxn modelId="{4FD42FD8-65C4-48AC-8831-9045CA827CF2}" type="presParOf" srcId="{CC07FD80-1AEE-4EC1-8BD9-00079343E929}" destId="{D16C9483-CA6A-471E-82BE-499E84BB6690}" srcOrd="0" destOrd="0" presId="urn:microsoft.com/office/officeart/2005/8/layout/radial3"/>
    <dgm:cxn modelId="{0853A5DA-7B80-4D3E-92BE-800990B9262F}" type="presParOf" srcId="{D16C9483-CA6A-471E-82BE-499E84BB6690}" destId="{7B3FEE21-7708-48E2-881F-AD3D455CA1B4}" srcOrd="0" destOrd="0" presId="urn:microsoft.com/office/officeart/2005/8/layout/radial3"/>
    <dgm:cxn modelId="{76A757C4-B8DA-44D7-B839-CDB4F59335F5}" type="presParOf" srcId="{D16C9483-CA6A-471E-82BE-499E84BB6690}" destId="{2593F589-9F57-43F4-9E75-D19FF6235812}" srcOrd="1" destOrd="0" presId="urn:microsoft.com/office/officeart/2005/8/layout/radial3"/>
    <dgm:cxn modelId="{CA271534-E794-458B-8E88-9AC1F4B2CC86}" type="presParOf" srcId="{D16C9483-CA6A-471E-82BE-499E84BB6690}" destId="{2FB2C40E-3288-4BF0-99AA-708891819096}" srcOrd="2" destOrd="0" presId="urn:microsoft.com/office/officeart/2005/8/layout/radial3"/>
    <dgm:cxn modelId="{3428AF32-2BBB-4DEB-8F81-34A608E3A0B3}" type="presParOf" srcId="{D16C9483-CA6A-471E-82BE-499E84BB6690}" destId="{3D4E6889-BC46-4171-A4CE-0A20E099B7B4}" srcOrd="3" destOrd="0" presId="urn:microsoft.com/office/officeart/2005/8/layout/radial3"/>
    <dgm:cxn modelId="{504649D4-4A2B-4E68-AF52-C2426F08A582}" type="presParOf" srcId="{D16C9483-CA6A-471E-82BE-499E84BB6690}" destId="{B38051D7-E56E-4F8E-8D13-C230A46ABABC}" srcOrd="4" destOrd="0" presId="urn:microsoft.com/office/officeart/2005/8/layout/radial3"/>
    <dgm:cxn modelId="{9E4CEA2C-F96D-47FA-8FF8-5E140C0C3BAA}" type="presParOf" srcId="{D16C9483-CA6A-471E-82BE-499E84BB6690}" destId="{13EB5EDB-921A-439C-8C8B-C7387B0137CC}" srcOrd="5" destOrd="0" presId="urn:microsoft.com/office/officeart/2005/8/layout/radial3"/>
    <dgm:cxn modelId="{E1A72260-8FD4-4B12-9478-98174B77DD79}" type="presParOf" srcId="{D16C9483-CA6A-471E-82BE-499E84BB6690}" destId="{399789C6-FC90-472D-9CA9-26ACA9079A97}" srcOrd="6" destOrd="0" presId="urn:microsoft.com/office/officeart/2005/8/layout/radial3"/>
    <dgm:cxn modelId="{E38A7176-01C5-42C5-9FF8-012568733DC0}" type="presParOf" srcId="{D16C9483-CA6A-471E-82BE-499E84BB6690}" destId="{E689D5B2-BE98-48FC-A52C-2C15D5FA148F}" srcOrd="7" destOrd="0" presId="urn:microsoft.com/office/officeart/2005/8/layout/radial3"/>
    <dgm:cxn modelId="{4801D49A-4D3F-451A-9EA8-26A725184223}" type="presParOf" srcId="{D16C9483-CA6A-471E-82BE-499E84BB6690}" destId="{2AE40F22-564F-4983-8866-4D3A16380C5B}" srcOrd="8"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3FEE21-7708-48E2-881F-AD3D455CA1B4}">
      <dsp:nvSpPr>
        <dsp:cNvPr id="0" name=""/>
        <dsp:cNvSpPr/>
      </dsp:nvSpPr>
      <dsp:spPr>
        <a:xfrm>
          <a:off x="2772027" y="1488460"/>
          <a:ext cx="4230218" cy="2784334"/>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US" sz="1200" kern="1200" dirty="0" smtClean="0"/>
            <a:t>Urban agriculture is located within (intra-urban) or on the fringe (</a:t>
          </a:r>
          <a:r>
            <a:rPr lang="en-US" sz="1200" kern="1200" dirty="0" err="1" smtClean="0"/>
            <a:t>peri</a:t>
          </a:r>
          <a:r>
            <a:rPr lang="en-US" sz="1200" kern="1200" dirty="0" smtClean="0"/>
            <a:t>-urban) of a town, a city or a metropolis, and grows or raises, processes and distributes a diversity of food and non-food products, (re-)uses largely human and material resources, products and services found in and around that urban area, and in turn, supplies human and material resources, products and services largely to that urban area. </a:t>
          </a:r>
          <a:r>
            <a:rPr lang="en-US" sz="1200" b="1" kern="1200" dirty="0" smtClean="0"/>
            <a:t>(</a:t>
          </a:r>
          <a:r>
            <a:rPr lang="en-US" sz="1200" b="1" kern="1200" dirty="0" err="1" smtClean="0"/>
            <a:t>Mougeot</a:t>
          </a:r>
          <a:r>
            <a:rPr lang="en-US" sz="1200" b="1" kern="1200" dirty="0" smtClean="0"/>
            <a:t>, 2006 adopted by RUAF)</a:t>
          </a:r>
          <a:endParaRPr lang="nl-BE" sz="1200" b="1" kern="1200" dirty="0"/>
        </a:p>
      </dsp:txBody>
      <dsp:txXfrm>
        <a:off x="2772027" y="1488460"/>
        <a:ext cx="4230218" cy="2784334"/>
      </dsp:txXfrm>
    </dsp:sp>
    <dsp:sp modelId="{2593F589-9F57-43F4-9E75-D19FF6235812}">
      <dsp:nvSpPr>
        <dsp:cNvPr id="0" name=""/>
        <dsp:cNvSpPr/>
      </dsp:nvSpPr>
      <dsp:spPr>
        <a:xfrm>
          <a:off x="3359214" y="-33290"/>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 Carrying out farming activities in built up areas where open space is available as well as keeping livestock (dairy, cattle, goats, sheep, pigs, and fowl) in built up and </a:t>
          </a:r>
          <a:r>
            <a:rPr lang="en-US" sz="500" kern="1200" dirty="0" err="1" smtClean="0"/>
            <a:t>peri</a:t>
          </a:r>
          <a:r>
            <a:rPr lang="en-US" sz="500" kern="1200" dirty="0" smtClean="0"/>
            <a:t>-urban areas. </a:t>
          </a:r>
        </a:p>
        <a:p>
          <a:pPr lvl="0" algn="just" defTabSz="222250">
            <a:lnSpc>
              <a:spcPct val="90000"/>
            </a:lnSpc>
            <a:spcBef>
              <a:spcPct val="0"/>
            </a:spcBef>
            <a:spcAft>
              <a:spcPct val="35000"/>
            </a:spcAft>
          </a:pPr>
          <a:r>
            <a:rPr lang="en-US" sz="500" b="1" kern="1200" dirty="0" smtClean="0"/>
            <a:t>(</a:t>
          </a:r>
          <a:r>
            <a:rPr lang="en-US" sz="500" b="1" kern="1200" dirty="0" err="1" smtClean="0"/>
            <a:t>Mwalukasa</a:t>
          </a:r>
          <a:r>
            <a:rPr lang="en-US" sz="500" b="1" kern="1200" dirty="0" smtClean="0"/>
            <a:t>, 2000)</a:t>
          </a:r>
          <a:endParaRPr lang="nl-BE" sz="500" kern="1200" dirty="0"/>
        </a:p>
      </dsp:txBody>
      <dsp:txXfrm>
        <a:off x="3359214" y="-33290"/>
        <a:ext cx="1562316" cy="1562286"/>
      </dsp:txXfrm>
    </dsp:sp>
    <dsp:sp modelId="{2FB2C40E-3288-4BF0-99AA-708891819096}">
      <dsp:nvSpPr>
        <dsp:cNvPr id="0" name=""/>
        <dsp:cNvSpPr/>
      </dsp:nvSpPr>
      <dsp:spPr>
        <a:xfrm>
          <a:off x="5078749" y="3"/>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Urban agriculture “refer[s] to growing and raising food crops and animals in an urban setting for the purpose of feeding local populations. </a:t>
          </a:r>
        </a:p>
        <a:p>
          <a:pPr lvl="0" algn="just" defTabSz="222250">
            <a:lnSpc>
              <a:spcPct val="90000"/>
            </a:lnSpc>
            <a:spcBef>
              <a:spcPct val="0"/>
            </a:spcBef>
            <a:spcAft>
              <a:spcPct val="35000"/>
            </a:spcAft>
          </a:pPr>
          <a:r>
            <a:rPr lang="en-US" sz="500" b="1" kern="1200" dirty="0" smtClean="0"/>
            <a:t>(Goldstein, </a:t>
          </a:r>
          <a:r>
            <a:rPr lang="en-US" sz="500" b="1" kern="1200" dirty="0" err="1" smtClean="0"/>
            <a:t>Bellis</a:t>
          </a:r>
          <a:r>
            <a:rPr lang="en-US" sz="500" b="1" kern="1200" dirty="0" smtClean="0"/>
            <a:t>, Morse,  Myers, &amp; </a:t>
          </a:r>
          <a:r>
            <a:rPr lang="en-US" sz="500" b="1" kern="1200" dirty="0" err="1" smtClean="0"/>
            <a:t>Ura</a:t>
          </a:r>
          <a:r>
            <a:rPr lang="en-US" sz="500" b="1" kern="1200" dirty="0" smtClean="0"/>
            <a:t> , 2011)</a:t>
          </a:r>
          <a:endParaRPr lang="nl-BE" sz="500" kern="1200" dirty="0"/>
        </a:p>
      </dsp:txBody>
      <dsp:txXfrm>
        <a:off x="5078749" y="3"/>
        <a:ext cx="1562316" cy="1562286"/>
      </dsp:txXfrm>
    </dsp:sp>
    <dsp:sp modelId="{3D4E6889-BC46-4171-A4CE-0A20E099B7B4}">
      <dsp:nvSpPr>
        <dsp:cNvPr id="0" name=""/>
        <dsp:cNvSpPr/>
      </dsp:nvSpPr>
      <dsp:spPr>
        <a:xfrm>
          <a:off x="6670913" y="827911"/>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Urban and </a:t>
          </a:r>
          <a:r>
            <a:rPr lang="en-US" sz="500" kern="1200" dirty="0" err="1" smtClean="0"/>
            <a:t>peri</a:t>
          </a:r>
          <a:r>
            <a:rPr lang="en-US" sz="500" kern="1200" dirty="0" smtClean="0"/>
            <a:t>-urban agriculture (UPA) occurs within and surrounding the boundaries of cities throughout the world and includes products from crop and livestock agriculture, fisheries and forestry in the urban and </a:t>
          </a:r>
          <a:r>
            <a:rPr lang="en-US" sz="500" kern="1200" dirty="0" err="1" smtClean="0"/>
            <a:t>peri</a:t>
          </a:r>
          <a:r>
            <a:rPr lang="en-US" sz="500" kern="1200" dirty="0" smtClean="0"/>
            <a:t>-urban area. It also includes non-wood forest products, as well as ecological services provided by agriculture, fisheries and forestry. Often multiple farming and gardening systems exist in and near a single city.</a:t>
          </a:r>
        </a:p>
        <a:p>
          <a:pPr lvl="0" algn="just" defTabSz="222250">
            <a:lnSpc>
              <a:spcPct val="90000"/>
            </a:lnSpc>
            <a:spcBef>
              <a:spcPct val="0"/>
            </a:spcBef>
            <a:spcAft>
              <a:spcPct val="35000"/>
            </a:spcAft>
          </a:pPr>
          <a:r>
            <a:rPr lang="en-US" sz="500" b="1" kern="1200" dirty="0" smtClean="0"/>
            <a:t>(FAO, 1999)</a:t>
          </a:r>
          <a:endParaRPr lang="nl-BE" sz="500" kern="1200" dirty="0"/>
        </a:p>
      </dsp:txBody>
      <dsp:txXfrm>
        <a:off x="6670913" y="827911"/>
        <a:ext cx="1562316" cy="1562286"/>
      </dsp:txXfrm>
    </dsp:sp>
    <dsp:sp modelId="{B38051D7-E56E-4F8E-8D13-C230A46ABABC}">
      <dsp:nvSpPr>
        <dsp:cNvPr id="0" name=""/>
        <dsp:cNvSpPr/>
      </dsp:nvSpPr>
      <dsp:spPr>
        <a:xfrm>
          <a:off x="7053034" y="2483762"/>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Urban agriculture as spanning all actors, communities, activities, places and economies that focus on biological based production, in a spatial context that, according to regional and local opinions and standards, is perceived as “urban”. Urban agriculture takes place in intra-urban and </a:t>
          </a:r>
          <a:r>
            <a:rPr lang="en-US" sz="500" kern="1200" dirty="0" err="1" smtClean="0"/>
            <a:t>peri</a:t>
          </a:r>
          <a:r>
            <a:rPr lang="en-US" sz="500" kern="1200" dirty="0" smtClean="0"/>
            <a:t>-urban areas.</a:t>
          </a:r>
        </a:p>
        <a:p>
          <a:pPr lvl="0" algn="just" defTabSz="222250">
            <a:lnSpc>
              <a:spcPct val="90000"/>
            </a:lnSpc>
            <a:spcBef>
              <a:spcPct val="0"/>
            </a:spcBef>
            <a:spcAft>
              <a:spcPct val="35000"/>
            </a:spcAft>
          </a:pPr>
          <a:r>
            <a:rPr lang="en-US" sz="500" b="1" kern="1200" dirty="0" smtClean="0"/>
            <a:t>(Maldonado, 2013 for COST Action)</a:t>
          </a:r>
          <a:endParaRPr lang="nl-BE" sz="500" b="1" kern="1200" dirty="0"/>
        </a:p>
      </dsp:txBody>
      <dsp:txXfrm>
        <a:off x="7053034" y="2483762"/>
        <a:ext cx="1562316" cy="1562286"/>
      </dsp:txXfrm>
    </dsp:sp>
    <dsp:sp modelId="{13EB5EDB-921A-439C-8C8B-C7387B0137CC}">
      <dsp:nvSpPr>
        <dsp:cNvPr id="0" name=""/>
        <dsp:cNvSpPr/>
      </dsp:nvSpPr>
      <dsp:spPr>
        <a:xfrm>
          <a:off x="6034047" y="3826850"/>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Urban agriculture is the practice of cultivating, processing, and distributing food in or around a village, town, or city.</a:t>
          </a:r>
        </a:p>
        <a:p>
          <a:pPr lvl="0" algn="just" defTabSz="222250">
            <a:lnSpc>
              <a:spcPct val="90000"/>
            </a:lnSpc>
            <a:spcBef>
              <a:spcPct val="0"/>
            </a:spcBef>
            <a:spcAft>
              <a:spcPct val="35000"/>
            </a:spcAft>
          </a:pPr>
          <a:r>
            <a:rPr lang="en-US" sz="500" b="1" kern="1200" dirty="0" smtClean="0"/>
            <a:t>(</a:t>
          </a:r>
          <a:r>
            <a:rPr lang="en-US" sz="500" b="1" kern="1200" dirty="0" err="1" smtClean="0"/>
            <a:t>Bailkey</a:t>
          </a:r>
          <a:r>
            <a:rPr lang="en-US" sz="500" b="1" kern="1200" dirty="0" smtClean="0"/>
            <a:t> &amp; Nast, 2000)</a:t>
          </a:r>
          <a:endParaRPr lang="nl-BE" sz="500" b="1" kern="1200" dirty="0"/>
        </a:p>
      </dsp:txBody>
      <dsp:txXfrm>
        <a:off x="6034047" y="3826850"/>
        <a:ext cx="1562316" cy="1562286"/>
      </dsp:txXfrm>
    </dsp:sp>
    <dsp:sp modelId="{399789C6-FC90-472D-9CA9-26ACA9079A97}">
      <dsp:nvSpPr>
        <dsp:cNvPr id="0" name=""/>
        <dsp:cNvSpPr/>
      </dsp:nvSpPr>
      <dsp:spPr>
        <a:xfrm>
          <a:off x="2149172" y="3826836"/>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Urban agriculture will encompass any fresh produce both produced (homegrown or commercial) and consumed within the same urban/</a:t>
          </a:r>
          <a:r>
            <a:rPr lang="en-US" sz="500" kern="1200" dirty="0" err="1" smtClean="0"/>
            <a:t>peri</a:t>
          </a:r>
          <a:r>
            <a:rPr lang="en-US" sz="500" kern="1200" dirty="0" smtClean="0"/>
            <a:t>-urban region.</a:t>
          </a:r>
        </a:p>
        <a:p>
          <a:pPr lvl="0" algn="just" defTabSz="222250">
            <a:lnSpc>
              <a:spcPct val="90000"/>
            </a:lnSpc>
            <a:spcBef>
              <a:spcPct val="0"/>
            </a:spcBef>
            <a:spcAft>
              <a:spcPct val="35000"/>
            </a:spcAft>
          </a:pPr>
          <a:r>
            <a:rPr lang="en-US" sz="500" b="1" kern="1200" dirty="0" smtClean="0"/>
            <a:t>(Denny, 2012)</a:t>
          </a:r>
          <a:endParaRPr lang="nl-BE" sz="500" b="1" kern="1200" dirty="0"/>
        </a:p>
      </dsp:txBody>
      <dsp:txXfrm>
        <a:off x="2149172" y="3826836"/>
        <a:ext cx="1562316" cy="1562286"/>
      </dsp:txXfrm>
    </dsp:sp>
    <dsp:sp modelId="{E689D5B2-BE98-48FC-A52C-2C15D5FA148F}">
      <dsp:nvSpPr>
        <dsp:cNvPr id="0" name=""/>
        <dsp:cNvSpPr/>
      </dsp:nvSpPr>
      <dsp:spPr>
        <a:xfrm>
          <a:off x="1130201" y="2420078"/>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An industry that produces, processes and markets food and fuel, largely in response to the daily demand of consumers within a town, city or metropolis, on land and water dispersed throughout the urban and </a:t>
          </a:r>
          <a:r>
            <a:rPr lang="en-US" sz="500" kern="1200" dirty="0" err="1" smtClean="0"/>
            <a:t>peri</a:t>
          </a:r>
          <a:r>
            <a:rPr lang="en-US" sz="500" kern="1200" dirty="0" smtClean="0"/>
            <a:t>-urban area, applying intensive production methods, using and reusing natural resources and urban wastes, to yield a diversity of crops and livestock</a:t>
          </a:r>
        </a:p>
        <a:p>
          <a:pPr lvl="0" algn="just" defTabSz="222250">
            <a:lnSpc>
              <a:spcPct val="90000"/>
            </a:lnSpc>
            <a:spcBef>
              <a:spcPct val="0"/>
            </a:spcBef>
            <a:spcAft>
              <a:spcPct val="35000"/>
            </a:spcAft>
          </a:pPr>
          <a:r>
            <a:rPr lang="en-US" sz="500" b="1" kern="1200" dirty="0" smtClean="0"/>
            <a:t>(</a:t>
          </a:r>
          <a:r>
            <a:rPr lang="en-US" sz="500" b="1" kern="1200" dirty="0" err="1" smtClean="0"/>
            <a:t>Smit</a:t>
          </a:r>
          <a:r>
            <a:rPr lang="en-US" sz="500" b="1" kern="1200" dirty="0" smtClean="0"/>
            <a:t>, Nasr &amp; Ratta,2001)</a:t>
          </a:r>
          <a:endParaRPr lang="nl-BE" sz="500" kern="1200" dirty="0"/>
        </a:p>
      </dsp:txBody>
      <dsp:txXfrm>
        <a:off x="1130201" y="2420078"/>
        <a:ext cx="1562316" cy="1562286"/>
      </dsp:txXfrm>
    </dsp:sp>
    <dsp:sp modelId="{2AE40F22-564F-4983-8866-4D3A16380C5B}">
      <dsp:nvSpPr>
        <dsp:cNvPr id="0" name=""/>
        <dsp:cNvSpPr/>
      </dsp:nvSpPr>
      <dsp:spPr>
        <a:xfrm>
          <a:off x="1703373" y="700547"/>
          <a:ext cx="1562316" cy="1562286"/>
        </a:xfrm>
        <a:prstGeom prst="ellipse">
          <a:avLst/>
        </a:prstGeom>
        <a:solidFill>
          <a:schemeClr val="accent5">
            <a:lumMod val="5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350" tIns="6350" rIns="6350" bIns="6350" numCol="1" spcCol="1270" anchor="ctr" anchorCtr="0">
          <a:noAutofit/>
        </a:bodyPr>
        <a:lstStyle/>
        <a:p>
          <a:pPr lvl="0" algn="just" defTabSz="222250">
            <a:lnSpc>
              <a:spcPct val="90000"/>
            </a:lnSpc>
            <a:spcBef>
              <a:spcPct val="0"/>
            </a:spcBef>
            <a:spcAft>
              <a:spcPct val="35000"/>
            </a:spcAft>
          </a:pPr>
          <a:r>
            <a:rPr lang="en-US" sz="500" kern="1200" dirty="0" smtClean="0"/>
            <a:t>Urban agriculture can include community and private gardens, edible landscaping, fruit trees, food producing green roofs, aquaculture, farmers markets, hobby beekeeping, and food composting.</a:t>
          </a:r>
        </a:p>
        <a:p>
          <a:pPr lvl="0" algn="just" defTabSz="222250">
            <a:lnSpc>
              <a:spcPct val="90000"/>
            </a:lnSpc>
            <a:spcBef>
              <a:spcPct val="0"/>
            </a:spcBef>
            <a:spcAft>
              <a:spcPct val="35000"/>
            </a:spcAft>
          </a:pPr>
          <a:r>
            <a:rPr lang="en-US" sz="500" b="1" kern="1200" dirty="0" smtClean="0"/>
            <a:t>(Mendes, </a:t>
          </a:r>
          <a:r>
            <a:rPr lang="en-US" sz="500" b="1" kern="1200" dirty="0" err="1" smtClean="0"/>
            <a:t>Balmer</a:t>
          </a:r>
          <a:r>
            <a:rPr lang="en-US" sz="500" b="1" kern="1200" dirty="0" smtClean="0"/>
            <a:t>, </a:t>
          </a:r>
          <a:r>
            <a:rPr lang="en-US" sz="500" b="1" kern="1200" dirty="0" err="1" smtClean="0"/>
            <a:t>Kaethler</a:t>
          </a:r>
          <a:r>
            <a:rPr lang="en-US" sz="500" b="1" kern="1200" dirty="0" smtClean="0"/>
            <a:t>, Rhoads, 2008)</a:t>
          </a:r>
          <a:endParaRPr lang="nl-BE" sz="500" kern="1200" dirty="0"/>
        </a:p>
      </dsp:txBody>
      <dsp:txXfrm>
        <a:off x="1703373" y="700547"/>
        <a:ext cx="1562316" cy="1562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51AF7-89BA-4C17-8A61-9FF4BB537CE7}" type="datetimeFigureOut">
              <a:rPr lang="nl-BE" smtClean="0"/>
              <a:pPr/>
              <a:t>19/05/2014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07988-1F7F-4267-929F-5DB7D38AD5C6}" type="slidenum">
              <a:rPr lang="nl-BE" smtClean="0"/>
              <a:pPr/>
              <a:t>‹nr.›</a:t>
            </a:fld>
            <a:endParaRPr lang="nl-BE"/>
          </a:p>
        </p:txBody>
      </p:sp>
    </p:spTree>
    <p:extLst>
      <p:ext uri="{BB962C8B-B14F-4D97-AF65-F5344CB8AC3E}">
        <p14:creationId xmlns:p14="http://schemas.microsoft.com/office/powerpoint/2010/main" xmlns="" val="66263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dirty="0" smtClean="0"/>
              <a:t>Wie ben ik? Hoe ben ik tot stadslandbouw gekomen?</a:t>
            </a:r>
            <a:r>
              <a:rPr lang="nl-BE" baseline="0" dirty="0" smtClean="0"/>
              <a:t> </a:t>
            </a:r>
          </a:p>
          <a:p>
            <a:r>
              <a:rPr lang="nl-BE" baseline="0" dirty="0" smtClean="0"/>
              <a:t>Waar doe ik onderzoek naar? Dus wat zijn de gaten binnen de kennis rond stadslandbouw, en waar kruist dit met mijn interesses. Ik ben geïnteresseerd in de duurzame ontwikkeling van steden en hoe stadslandbouw daarvoor gebruikt kan worden. </a:t>
            </a:r>
          </a:p>
          <a:p>
            <a:endParaRPr lang="nl-BE" baseline="0" dirty="0" smtClean="0"/>
          </a:p>
          <a:p>
            <a:r>
              <a:rPr lang="nl-BE" baseline="0" dirty="0" smtClean="0"/>
              <a:t>Er werd mij vandaag 2 dingen te komen vertellen: over mijn onderzoek aan de ene kant, wat zich op dit moment op een abstracter en theoretischer niveau afspeelt en over best </a:t>
            </a:r>
            <a:r>
              <a:rPr lang="nl-BE" baseline="0" dirty="0" err="1" smtClean="0"/>
              <a:t>practices</a:t>
            </a:r>
            <a:r>
              <a:rPr lang="nl-BE" baseline="0" dirty="0" smtClean="0"/>
              <a:t> uit de stad waar ik onderzoek gedaan heb aan de andere kant, dit vraagt dan weer om heel praktische kennis Deze twee zal ik trachten te combineren. De centrale vraag van wat nou precies de ideale vorm van stadslandbouw is.</a:t>
            </a:r>
          </a:p>
          <a:p>
            <a:endParaRPr lang="nl-BE" baseline="0" dirty="0" smtClean="0"/>
          </a:p>
          <a:p>
            <a:r>
              <a:rPr lang="nl-BE" baseline="0" dirty="0" smtClean="0"/>
              <a:t>Ik vertrek vanuit de vraag waarom er over stadslandbouw gepraat wordt en vanuit de vaststelling dat men heel wat objectieven er aan koppelt. </a:t>
            </a:r>
          </a:p>
          <a:p>
            <a:endParaRPr lang="nl-BE" baseline="0" dirty="0" smtClean="0"/>
          </a:p>
          <a:p>
            <a:r>
              <a:rPr lang="nl-BE" baseline="0" dirty="0" smtClean="0"/>
              <a:t>Als men zich daarbij afvraagt hoe we met stadslandbouw moeten omgaan en met andere woorden, hoe we stadslandbouw idealiter kunnen aangrijpen, liggen daar processen aan de basis die om analyse vragen. Ik heb het hier over het belang van discoursen. </a:t>
            </a:r>
          </a:p>
          <a:p>
            <a:endParaRPr lang="nl-BE" baseline="0" dirty="0" smtClean="0"/>
          </a:p>
          <a:p>
            <a:r>
              <a:rPr lang="nl-BE" baseline="0" dirty="0" smtClean="0"/>
              <a:t>Dus de hele uitleg over discoursen. Dit maar om aan te tonen dat stadslandbouw om een andere aanpak vraagt, al gelang naar de context en de </a:t>
            </a:r>
            <a:r>
              <a:rPr lang="nl-BE" baseline="0" dirty="0" err="1" smtClean="0"/>
              <a:t>stakeholders</a:t>
            </a:r>
            <a:r>
              <a:rPr lang="nl-BE" baseline="0" dirty="0" smtClean="0"/>
              <a:t> binnen die context. </a:t>
            </a:r>
          </a:p>
          <a:p>
            <a:endParaRPr lang="nl-BE" baseline="0" dirty="0" smtClean="0"/>
          </a:p>
          <a:p>
            <a:r>
              <a:rPr lang="nl-BE" baseline="0" dirty="0" smtClean="0"/>
              <a:t>Aantonen met het voorbeeld van Gent. </a:t>
            </a:r>
          </a:p>
          <a:p>
            <a:r>
              <a:rPr lang="nl-BE" baseline="0" dirty="0" smtClean="0"/>
              <a:t>De laatste 4 jaar is men meer en meer beginnen spreken over stadslandbouw. </a:t>
            </a:r>
          </a:p>
          <a:p>
            <a:r>
              <a:rPr lang="nl-BE" baseline="0" dirty="0" smtClean="0"/>
              <a:t>Er is een werkgroep stadslandbouw, </a:t>
            </a:r>
          </a:p>
          <a:p>
            <a:r>
              <a:rPr lang="nl-BE" baseline="0" dirty="0" smtClean="0"/>
              <a:t>Korte keten kaart, </a:t>
            </a:r>
          </a:p>
          <a:p>
            <a:r>
              <a:rPr lang="nl-BE" baseline="0" dirty="0" smtClean="0"/>
              <a:t>Beleidsgroep.</a:t>
            </a:r>
          </a:p>
          <a:p>
            <a:r>
              <a:rPr lang="nl-BE" baseline="0" dirty="0" smtClean="0"/>
              <a:t>Er beweegt heel wat, maar het discours dat erover gevoerd wordt bepaalt mee in sterke mate. </a:t>
            </a:r>
          </a:p>
          <a:p>
            <a:endParaRPr lang="nl-BE" baseline="0" smtClean="0"/>
          </a:p>
          <a:p>
            <a:endParaRPr lang="nl-BE" baseline="0" dirty="0" smtClean="0"/>
          </a:p>
          <a:p>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BE407988-1F7F-4267-929F-5DB7D38AD5C6}" type="slidenum">
              <a:rPr lang="nl-BE" smtClean="0"/>
              <a:pPr/>
              <a:t>2</a:t>
            </a:fld>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smtClean="0">
                <a:solidFill>
                  <a:schemeClr val="bg1">
                    <a:lumMod val="50000"/>
                  </a:schemeClr>
                </a:solidFill>
              </a:rPr>
              <a:t>Over 75% of the </a:t>
            </a:r>
            <a:r>
              <a:rPr lang="nl-BE" sz="1200" dirty="0" err="1" smtClean="0">
                <a:solidFill>
                  <a:schemeClr val="bg1">
                    <a:lumMod val="50000"/>
                  </a:schemeClr>
                </a:solidFill>
              </a:rPr>
              <a:t>population</a:t>
            </a:r>
            <a:r>
              <a:rPr lang="nl-BE" sz="1200" dirty="0" smtClean="0">
                <a:solidFill>
                  <a:schemeClr val="bg1">
                    <a:lumMod val="50000"/>
                  </a:schemeClr>
                </a:solidFill>
              </a:rPr>
              <a:t> </a:t>
            </a:r>
            <a:r>
              <a:rPr lang="nl-BE" sz="1200" dirty="0" err="1" smtClean="0">
                <a:solidFill>
                  <a:schemeClr val="bg1">
                    <a:lumMod val="50000"/>
                  </a:schemeClr>
                </a:solidFill>
              </a:rPr>
              <a:t>lives</a:t>
            </a:r>
            <a:r>
              <a:rPr lang="nl-BE" sz="1200" dirty="0" smtClean="0">
                <a:solidFill>
                  <a:schemeClr val="bg1">
                    <a:lumMod val="50000"/>
                  </a:schemeClr>
                </a:solidFill>
              </a:rPr>
              <a:t> in </a:t>
            </a:r>
            <a:r>
              <a:rPr lang="nl-BE" sz="1200" dirty="0" err="1" smtClean="0">
                <a:solidFill>
                  <a:schemeClr val="bg1">
                    <a:lumMod val="50000"/>
                  </a:schemeClr>
                </a:solidFill>
              </a:rPr>
              <a:t>cities</a:t>
            </a:r>
            <a:r>
              <a:rPr lang="nl-BE" sz="1200" dirty="0" smtClean="0">
                <a:solidFill>
                  <a:schemeClr val="bg1">
                    <a:lumMod val="50000"/>
                  </a:schemeClr>
                </a:solidFill>
              </a:rPr>
              <a:t> </a:t>
            </a:r>
            <a:r>
              <a:rPr lang="nl-BE" sz="1200" dirty="0" err="1" smtClean="0">
                <a:solidFill>
                  <a:schemeClr val="bg1">
                    <a:lumMod val="50000"/>
                  </a:schemeClr>
                </a:solidFill>
              </a:rPr>
              <a:t>today</a:t>
            </a:r>
            <a:endParaRPr lang="nl-BE" sz="1200" dirty="0" smtClean="0">
              <a:solidFill>
                <a:schemeClr val="bg1">
                  <a:lumMod val="50000"/>
                </a:schemeClr>
              </a:solidFill>
            </a:endParaRPr>
          </a:p>
          <a:p>
            <a:r>
              <a:rPr lang="nl-BE" sz="1200" dirty="0" smtClean="0">
                <a:solidFill>
                  <a:schemeClr val="bg1">
                    <a:lumMod val="50000"/>
                  </a:schemeClr>
                </a:solidFill>
              </a:rPr>
              <a:t>Over the last 30 </a:t>
            </a:r>
            <a:r>
              <a:rPr lang="nl-BE" sz="1200" dirty="0" err="1" smtClean="0">
                <a:solidFill>
                  <a:schemeClr val="bg1">
                    <a:lumMod val="50000"/>
                  </a:schemeClr>
                </a:solidFill>
              </a:rPr>
              <a:t>years</a:t>
            </a:r>
            <a:endParaRPr lang="nl-BE" sz="1200" dirty="0" smtClean="0">
              <a:solidFill>
                <a:schemeClr val="bg1">
                  <a:lumMod val="50000"/>
                </a:schemeClr>
              </a:solidFill>
            </a:endParaRPr>
          </a:p>
          <a:p>
            <a:r>
              <a:rPr lang="nl-BE" sz="1200" dirty="0" err="1" smtClean="0">
                <a:solidFill>
                  <a:schemeClr val="bg1">
                    <a:lumMod val="50000"/>
                  </a:schemeClr>
                </a:solidFill>
              </a:rPr>
              <a:t>Population</a:t>
            </a:r>
            <a:r>
              <a:rPr lang="nl-BE" sz="1200" dirty="0" smtClean="0">
                <a:solidFill>
                  <a:schemeClr val="bg1">
                    <a:lumMod val="50000"/>
                  </a:schemeClr>
                </a:solidFill>
              </a:rPr>
              <a:t> </a:t>
            </a:r>
            <a:r>
              <a:rPr lang="nl-BE" sz="1200" dirty="0" err="1" smtClean="0">
                <a:solidFill>
                  <a:schemeClr val="bg1">
                    <a:lumMod val="50000"/>
                  </a:schemeClr>
                </a:solidFill>
              </a:rPr>
              <a:t>increased</a:t>
            </a:r>
            <a:r>
              <a:rPr lang="nl-BE" sz="1200" dirty="0" smtClean="0">
                <a:solidFill>
                  <a:schemeClr val="bg1">
                    <a:lumMod val="50000"/>
                  </a:schemeClr>
                </a:solidFill>
              </a:rPr>
              <a:t> </a:t>
            </a:r>
            <a:r>
              <a:rPr lang="nl-BE" sz="1200" dirty="0" err="1" smtClean="0">
                <a:solidFill>
                  <a:schemeClr val="bg1">
                    <a:lumMod val="50000"/>
                  </a:schemeClr>
                </a:solidFill>
              </a:rPr>
              <a:t>by</a:t>
            </a:r>
            <a:r>
              <a:rPr lang="nl-BE" sz="1200" dirty="0" smtClean="0">
                <a:solidFill>
                  <a:schemeClr val="bg1">
                    <a:lumMod val="50000"/>
                  </a:schemeClr>
                </a:solidFill>
              </a:rPr>
              <a:t> 33%</a:t>
            </a:r>
          </a:p>
          <a:p>
            <a:r>
              <a:rPr lang="nl-BE" sz="1200" dirty="0" smtClean="0">
                <a:solidFill>
                  <a:schemeClr val="bg1">
                    <a:lumMod val="50000"/>
                  </a:schemeClr>
                </a:solidFill>
              </a:rPr>
              <a:t>Urban </a:t>
            </a:r>
            <a:r>
              <a:rPr lang="nl-BE" sz="1200" dirty="0" err="1" smtClean="0">
                <a:solidFill>
                  <a:schemeClr val="bg1">
                    <a:lumMod val="50000"/>
                  </a:schemeClr>
                </a:solidFill>
              </a:rPr>
              <a:t>areas</a:t>
            </a:r>
            <a:r>
              <a:rPr lang="nl-BE" sz="1200" dirty="0" smtClean="0">
                <a:solidFill>
                  <a:schemeClr val="bg1">
                    <a:lumMod val="50000"/>
                  </a:schemeClr>
                </a:solidFill>
              </a:rPr>
              <a:t> </a:t>
            </a:r>
            <a:r>
              <a:rPr lang="nl-BE" sz="1200" dirty="0" err="1" smtClean="0">
                <a:solidFill>
                  <a:schemeClr val="bg1">
                    <a:lumMod val="50000"/>
                  </a:schemeClr>
                </a:solidFill>
              </a:rPr>
              <a:t>increased</a:t>
            </a:r>
            <a:r>
              <a:rPr lang="nl-BE" sz="1200" dirty="0" smtClean="0">
                <a:solidFill>
                  <a:schemeClr val="bg1">
                    <a:lumMod val="50000"/>
                  </a:schemeClr>
                </a:solidFill>
              </a:rPr>
              <a:t> </a:t>
            </a:r>
            <a:r>
              <a:rPr lang="nl-BE" sz="1200" dirty="0" err="1" smtClean="0">
                <a:solidFill>
                  <a:schemeClr val="bg1">
                    <a:lumMod val="50000"/>
                  </a:schemeClr>
                </a:solidFill>
              </a:rPr>
              <a:t>by</a:t>
            </a:r>
            <a:r>
              <a:rPr lang="nl-BE" sz="1200" dirty="0" smtClean="0">
                <a:solidFill>
                  <a:schemeClr val="bg1">
                    <a:lumMod val="50000"/>
                  </a:schemeClr>
                </a:solidFill>
              </a:rPr>
              <a:t> </a:t>
            </a:r>
            <a:endParaRPr lang="nl-BE" dirty="0"/>
          </a:p>
        </p:txBody>
      </p:sp>
      <p:sp>
        <p:nvSpPr>
          <p:cNvPr id="4" name="Tijdelijke aanduiding voor dianummer 3"/>
          <p:cNvSpPr>
            <a:spLocks noGrp="1"/>
          </p:cNvSpPr>
          <p:nvPr>
            <p:ph type="sldNum" sz="quarter" idx="10"/>
          </p:nvPr>
        </p:nvSpPr>
        <p:spPr/>
        <p:txBody>
          <a:bodyPr/>
          <a:lstStyle/>
          <a:p>
            <a:fld id="{2E2DFA64-5BB7-4FF5-90F4-5E68FDED191E}" type="slidenum">
              <a:rPr lang="en-US" altLang="nl-BE" smtClean="0"/>
              <a:pPr/>
              <a:t>4</a:t>
            </a:fld>
            <a:endParaRPr lang="en-US" altLang="nl-BE"/>
          </a:p>
        </p:txBody>
      </p:sp>
    </p:spTree>
    <p:extLst>
      <p:ext uri="{BB962C8B-B14F-4D97-AF65-F5344CB8AC3E}">
        <p14:creationId xmlns:p14="http://schemas.microsoft.com/office/powerpoint/2010/main" xmlns="" val="1952211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Certainly</a:t>
            </a:r>
            <a:r>
              <a:rPr lang="nl-BE" dirty="0" smtClean="0"/>
              <a:t> in </a:t>
            </a:r>
            <a:r>
              <a:rPr lang="nl-BE" dirty="0" err="1" smtClean="0"/>
              <a:t>Flanders</a:t>
            </a:r>
            <a:endParaRPr lang="nl-BE" dirty="0" smtClean="0"/>
          </a:p>
          <a:p>
            <a:r>
              <a:rPr lang="nl-BE" dirty="0" err="1" smtClean="0"/>
              <a:t>Metropolitane</a:t>
            </a:r>
            <a:r>
              <a:rPr lang="nl-BE" dirty="0" smtClean="0"/>
              <a:t> bij uitstek! Zeer verstedelijk.</a:t>
            </a:r>
            <a:r>
              <a:rPr lang="nl-BE" baseline="0" dirty="0" smtClean="0"/>
              <a:t> Grote diversiteit aan actoren op het platteland, dus veel betrokken in planningsprocessen door grote bevolkingsdichtheid, dus moeilijke </a:t>
            </a:r>
            <a:r>
              <a:rPr lang="nl-BE" baseline="0" dirty="0" err="1" smtClean="0"/>
              <a:t>governance</a:t>
            </a:r>
            <a:r>
              <a:rPr lang="nl-BE" baseline="0" dirty="0" smtClean="0"/>
              <a:t>, meer specifiek moeilijke planningsprocessen</a:t>
            </a:r>
            <a:endParaRPr lang="nl-BE" dirty="0"/>
          </a:p>
        </p:txBody>
      </p:sp>
      <p:sp>
        <p:nvSpPr>
          <p:cNvPr id="4" name="Tijdelijke aanduiding voor dianummer 3"/>
          <p:cNvSpPr>
            <a:spLocks noGrp="1"/>
          </p:cNvSpPr>
          <p:nvPr>
            <p:ph type="sldNum" sz="quarter" idx="10"/>
          </p:nvPr>
        </p:nvSpPr>
        <p:spPr/>
        <p:txBody>
          <a:bodyPr/>
          <a:lstStyle/>
          <a:p>
            <a:fld id="{984BF1AF-E600-4573-BBC1-B667B0D655B2}" type="slidenum">
              <a:rPr lang="nl-BE" smtClean="0"/>
              <a:pPr/>
              <a:t>5</a:t>
            </a:fld>
            <a:endParaRPr lang="nl-BE"/>
          </a:p>
        </p:txBody>
      </p:sp>
    </p:spTree>
    <p:extLst>
      <p:ext uri="{BB962C8B-B14F-4D97-AF65-F5344CB8AC3E}">
        <p14:creationId xmlns:p14="http://schemas.microsoft.com/office/powerpoint/2010/main" xmlns="" val="257181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BE407988-1F7F-4267-929F-5DB7D38AD5C6}" type="slidenum">
              <a:rPr lang="nl-BE" smtClean="0"/>
              <a:pPr/>
              <a:t>12</a:t>
            </a:fld>
            <a:endParaRPr 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sz="1200" dirty="0" err="1" smtClean="0"/>
              <a:t>Maw</a:t>
            </a:r>
            <a:r>
              <a:rPr lang="nl-BE" sz="1200" dirty="0" smtClean="0"/>
              <a:t>, woorden sturen mee de praktijken en dus de betekenis van </a:t>
            </a:r>
            <a:r>
              <a:rPr lang="nl-BE" sz="1200" dirty="0" err="1" smtClean="0"/>
              <a:t>stadslandbouw</a:t>
            </a:r>
            <a:endParaRPr lang="nl-BE" sz="1200" dirty="0" smtClean="0"/>
          </a:p>
          <a:p>
            <a:endParaRPr lang="nl-BE" dirty="0"/>
          </a:p>
        </p:txBody>
      </p:sp>
      <p:sp>
        <p:nvSpPr>
          <p:cNvPr id="4" name="Tijdelijke aanduiding voor dianummer 3"/>
          <p:cNvSpPr>
            <a:spLocks noGrp="1"/>
          </p:cNvSpPr>
          <p:nvPr>
            <p:ph type="sldNum" sz="quarter" idx="10"/>
          </p:nvPr>
        </p:nvSpPr>
        <p:spPr/>
        <p:txBody>
          <a:bodyPr/>
          <a:lstStyle/>
          <a:p>
            <a:fld id="{2E2DFA64-5BB7-4FF5-90F4-5E68FDED191E}" type="slidenum">
              <a:rPr lang="en-US" altLang="nl-BE" smtClean="0"/>
              <a:pPr/>
              <a:t>13</a:t>
            </a:fld>
            <a:endParaRPr lang="en-US" altLang="nl-BE"/>
          </a:p>
        </p:txBody>
      </p:sp>
    </p:spTree>
    <p:extLst>
      <p:ext uri="{BB962C8B-B14F-4D97-AF65-F5344CB8AC3E}">
        <p14:creationId xmlns:p14="http://schemas.microsoft.com/office/powerpoint/2010/main" xmlns="" val="377204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smtClean="0"/>
              <a:t>Vooreeld</a:t>
            </a:r>
            <a:r>
              <a:rPr lang="nl-BE" dirty="0" smtClean="0"/>
              <a:t> van hoe een verschillend discours tot een verschillende</a:t>
            </a:r>
            <a:r>
              <a:rPr lang="nl-BE" baseline="0" dirty="0" smtClean="0"/>
              <a:t> definiëring van het probleem zorgt en dus van verschillende praktijken. Het kan </a:t>
            </a:r>
            <a:r>
              <a:rPr lang="nl-BE" baseline="0" dirty="0" err="1" smtClean="0"/>
              <a:t>gebueren</a:t>
            </a:r>
            <a:r>
              <a:rPr lang="nl-BE" baseline="0" dirty="0" smtClean="0"/>
              <a:t> dat verschillende discoursen gaan conflicteren end </a:t>
            </a:r>
            <a:r>
              <a:rPr lang="nl-BE" baseline="0" dirty="0" err="1" smtClean="0"/>
              <a:t>an</a:t>
            </a:r>
            <a:r>
              <a:rPr lang="nl-BE" baseline="0" dirty="0" smtClean="0"/>
              <a:t> is het voor een beleid van belang dit goed te doorgronden. Misschien moet men als beleid ook heel bewust zijn van het bestaan van deze </a:t>
            </a:r>
            <a:r>
              <a:rPr lang="nl-BE" baseline="0" dirty="0" err="1" smtClean="0"/>
              <a:t>disoursen</a:t>
            </a:r>
            <a:r>
              <a:rPr lang="nl-BE" baseline="0" dirty="0" smtClean="0"/>
              <a:t> en de invloed die ze hebben op de toekomst van bepaalde systemen</a:t>
            </a:r>
            <a:endParaRPr lang="nl-BE" dirty="0"/>
          </a:p>
        </p:txBody>
      </p:sp>
      <p:sp>
        <p:nvSpPr>
          <p:cNvPr id="4" name="Tijdelijke aanduiding voor dianummer 3"/>
          <p:cNvSpPr>
            <a:spLocks noGrp="1"/>
          </p:cNvSpPr>
          <p:nvPr>
            <p:ph type="sldNum" sz="quarter" idx="10"/>
          </p:nvPr>
        </p:nvSpPr>
        <p:spPr/>
        <p:txBody>
          <a:bodyPr/>
          <a:lstStyle/>
          <a:p>
            <a:fld id="{2E2DFA64-5BB7-4FF5-90F4-5E68FDED191E}" type="slidenum">
              <a:rPr lang="en-US" altLang="nl-BE" smtClean="0"/>
              <a:pPr/>
              <a:t>14</a:t>
            </a:fld>
            <a:endParaRPr lang="en-US" altLang="nl-BE"/>
          </a:p>
        </p:txBody>
      </p:sp>
    </p:spTree>
    <p:extLst>
      <p:ext uri="{BB962C8B-B14F-4D97-AF65-F5344CB8AC3E}">
        <p14:creationId xmlns:p14="http://schemas.microsoft.com/office/powerpoint/2010/main" xmlns="" val="327466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50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Belang van een netwerk =&gt; vraagt verbinden visies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Identificatie met stadslandbouw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Stigmatisering. Verschillende visies, verschillende groeperingen, gaan tegen elkaar inwerken. En verzwakken elkaar eerder ipv versterken</a:t>
            </a:r>
          </a:p>
          <a:p>
            <a:pPr eaLnBrk="1" hangingPunct="1">
              <a:spcBef>
                <a:spcPct val="0"/>
              </a:spcBef>
            </a:pPr>
            <a:r>
              <a:rPr lang="en-US" smtClean="0">
                <a:ea typeface="ＭＳ Ｐゴシック" pitchFamily="34" charset="-128"/>
              </a:rPr>
              <a:t>Platform nodig, om lokale visies te verbinden. </a:t>
            </a:r>
          </a:p>
          <a:p>
            <a:pPr eaLnBrk="1" hangingPunct="1">
              <a:spcBef>
                <a:spcPct val="0"/>
              </a:spcBef>
            </a:pPr>
            <a:r>
              <a:rPr lang="en-US" smtClean="0">
                <a:ea typeface="ＭＳ Ｐゴシック" pitchFamily="34" charset="-128"/>
              </a:rPr>
              <a:t>Platform moet niet gaan ontwikkelen! ! ! </a:t>
            </a:r>
          </a:p>
        </p:txBody>
      </p:sp>
      <p:sp>
        <p:nvSpPr>
          <p:cNvPr id="45060" name="Tijdelijke aanduiding voor dianummer 3"/>
          <p:cNvSpPr>
            <a:spLocks noGrp="1"/>
          </p:cNvSpPr>
          <p:nvPr>
            <p:ph type="sldNum" sz="quarter" idx="5"/>
          </p:nvPr>
        </p:nvSpPr>
        <p:spPr bwMode="auto">
          <a:noFill/>
          <a:ln>
            <a:miter lim="800000"/>
            <a:headEnd/>
            <a:tailEnd/>
          </a:ln>
        </p:spPr>
        <p:txBody>
          <a:bodyPr/>
          <a:lstStyle/>
          <a:p>
            <a:fld id="{BF4C6C57-A99F-47AB-8BBB-3DEED225B621}" type="slidenum">
              <a:rPr lang="en-US"/>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sz="1200" dirty="0" smtClean="0"/>
              <a:t>Er wordt uit de definities geplukt om bepaalde praktijken bewust of onbewust te kunnen opstarten bv. Van Gent Heel traditionele stadslandbouw in Gent als gevolg van een traditioneel discours vnl. groenten in volle grond. En dus heeft Gent dit vnl.</a:t>
            </a:r>
            <a:endParaRPr lang="en-US" sz="1200" dirty="0" smtClean="0"/>
          </a:p>
          <a:p>
            <a:endParaRPr lang="nl-BE" dirty="0"/>
          </a:p>
        </p:txBody>
      </p:sp>
      <p:sp>
        <p:nvSpPr>
          <p:cNvPr id="4" name="Tijdelijke aanduiding voor dianummer 3"/>
          <p:cNvSpPr>
            <a:spLocks noGrp="1"/>
          </p:cNvSpPr>
          <p:nvPr>
            <p:ph type="sldNum" sz="quarter" idx="10"/>
          </p:nvPr>
        </p:nvSpPr>
        <p:spPr/>
        <p:txBody>
          <a:bodyPr/>
          <a:lstStyle/>
          <a:p>
            <a:fld id="{2E2DFA64-5BB7-4FF5-90F4-5E68FDED191E}" type="slidenum">
              <a:rPr lang="en-US" altLang="nl-BE" smtClean="0"/>
              <a:pPr/>
              <a:t>22</a:t>
            </a:fld>
            <a:endParaRPr lang="en-US" altLang="nl-BE"/>
          </a:p>
        </p:txBody>
      </p:sp>
    </p:spTree>
    <p:extLst>
      <p:ext uri="{BB962C8B-B14F-4D97-AF65-F5344CB8AC3E}">
        <p14:creationId xmlns:p14="http://schemas.microsoft.com/office/powerpoint/2010/main" xmlns="" val="228889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 </a:t>
            </a:r>
            <a:r>
              <a:rPr lang="nl-BE" dirty="0" err="1" smtClean="0"/>
              <a:t>warschau</a:t>
            </a:r>
            <a:r>
              <a:rPr lang="nl-BE" baseline="0" dirty="0" smtClean="0"/>
              <a:t> zijn ze er helemaal niet mee bezig, terwijl er is Gent wel echt mee bezig is. Men voert wel een discours. Het begint vaak eerst sociaal, dan stelt men zich ruimtelijke vragen en op termijn evolueert het dan vaak ook naar het economische waarbij men er echt een sector wil van maken.</a:t>
            </a:r>
            <a:endParaRPr lang="nl-BE" dirty="0"/>
          </a:p>
        </p:txBody>
      </p:sp>
      <p:sp>
        <p:nvSpPr>
          <p:cNvPr id="4" name="Tijdelijke aanduiding voor dianummer 3"/>
          <p:cNvSpPr>
            <a:spLocks noGrp="1"/>
          </p:cNvSpPr>
          <p:nvPr>
            <p:ph type="sldNum" sz="quarter" idx="10"/>
          </p:nvPr>
        </p:nvSpPr>
        <p:spPr/>
        <p:txBody>
          <a:bodyPr/>
          <a:lstStyle/>
          <a:p>
            <a:fld id="{2E2DFA64-5BB7-4FF5-90F4-5E68FDED191E}" type="slidenum">
              <a:rPr lang="en-US" altLang="nl-BE" smtClean="0"/>
              <a:pPr/>
              <a:t>23</a:t>
            </a:fld>
            <a:endParaRPr lang="en-US" altLang="nl-BE"/>
          </a:p>
        </p:txBody>
      </p:sp>
    </p:spTree>
    <p:extLst>
      <p:ext uri="{BB962C8B-B14F-4D97-AF65-F5344CB8AC3E}">
        <p14:creationId xmlns:p14="http://schemas.microsoft.com/office/powerpoint/2010/main" xmlns="" val="174921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0934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23700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303718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‹nr.›</a:t>
            </a:fld>
            <a:endParaRPr lang="en-US" dirty="0"/>
          </a:p>
        </p:txBody>
      </p:sp>
    </p:spTree>
    <p:extLst>
      <p:ext uri="{BB962C8B-B14F-4D97-AF65-F5344CB8AC3E}">
        <p14:creationId xmlns:p14="http://schemas.microsoft.com/office/powerpoint/2010/main" xmlns="" val="91648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0EBB0C4-6273-4C6E-B9BD-2EDC30F1CD52}" type="datetimeFigureOut">
              <a:rPr lang="en-US" smtClean="0"/>
              <a:pPr/>
              <a:t>5/19/2014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4741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292473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5/19/2014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186740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5/19/2014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36324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5/19/2014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163180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pPr/>
              <a:t>5/19/2014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341576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9CAD897-D46E-4AD2-BD9B-49DD3E640873}" type="datetimeFigureOut">
              <a:rPr lang="en-US" smtClean="0"/>
              <a:pPr/>
              <a:t>5/19/2014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xmlns="" val="202865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pPr/>
              <a:t>5/19/2014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297585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docid=0CvtM4oLbgLYEM&amp;tbnid=5Z_9y58NYPfmrM:&amp;ved=0CAUQjRw&amp;url=http://www.steunglb.be/Het-GLB-nu/Hoevetoerisme&amp;ei=TVF7UvXLJIWf0QXnxIHYAQ&amp;bvm=bv.56146854,d.d2k&amp;psig=AFQjCNGns3x-oRr95xl8eUJARKnDzdbeFw&amp;ust=1383899840641382" TargetMode="External"/><Relationship Id="rId5" Type="http://schemas.openxmlformats.org/officeDocument/2006/relationships/image" Target="../media/image8.jpeg"/><Relationship Id="rId4" Type="http://schemas.openxmlformats.org/officeDocument/2006/relationships/hyperlink" Target="http://www.google.be/url?sa=i&amp;rct=j&amp;q=&amp;esrc=s&amp;frm=1&amp;source=images&amp;cd=&amp;cad=rja&amp;docid=6TB58gAmoMcxIM&amp;tbnid=5oCPx5LKmmdg6M:&amp;ved=0CAUQjRw&amp;url=http://www.refdag.nl/opinie/biolandbouw_biedt_voedselzekerheid_1_382713&amp;ei=SUt7UtLPOcnX0QX1jIDQAw&amp;bvm=bv.56146854,d.d2k&amp;psig=AFQjCNEVqabvebompZ8yJx-ygEY1N7XSTA&amp;ust=138389830274766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rabotsite.be/nl/over-de-site/belei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landbouwleven.be/artikels/voedselstrategie-gent-en-garde-moet-gents-eten-duurzamer-mak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gLnAggEkmcY"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23386" y="1241744"/>
            <a:ext cx="6551355" cy="4913517"/>
          </a:xfrm>
          <a:prstGeom prst="rect">
            <a:avLst/>
          </a:prstGeom>
        </p:spPr>
      </p:pic>
      <p:sp>
        <p:nvSpPr>
          <p:cNvPr id="6" name="Ondertitel 5"/>
          <p:cNvSpPr>
            <a:spLocks noGrp="1"/>
          </p:cNvSpPr>
          <p:nvPr>
            <p:ph type="subTitle" idx="4294967295"/>
          </p:nvPr>
        </p:nvSpPr>
        <p:spPr>
          <a:xfrm>
            <a:off x="117474" y="242888"/>
            <a:ext cx="12074525" cy="1416050"/>
          </a:xfrm>
        </p:spPr>
        <p:txBody>
          <a:bodyPr>
            <a:normAutofit/>
          </a:bodyPr>
          <a:lstStyle/>
          <a:p>
            <a:pPr algn="ctr"/>
            <a:r>
              <a:rPr lang="nl-BE" sz="2800" b="1" dirty="0">
                <a:solidFill>
                  <a:schemeClr val="tx1">
                    <a:lumMod val="85000"/>
                    <a:lumOff val="15000"/>
                  </a:schemeClr>
                </a:solidFill>
                <a:latin typeface="Helvetica" panose="020B0604020202020204" pitchFamily="34" charset="0"/>
                <a:cs typeface="Helvetica" panose="020B0604020202020204" pitchFamily="34" charset="0"/>
              </a:rPr>
              <a:t>Stadslandbouw: wat </a:t>
            </a:r>
            <a:r>
              <a:rPr lang="nl-BE" sz="2800" b="1" dirty="0" smtClean="0">
                <a:solidFill>
                  <a:schemeClr val="tx1">
                    <a:lumMod val="85000"/>
                    <a:lumOff val="15000"/>
                  </a:schemeClr>
                </a:solidFill>
                <a:latin typeface="Helvetica" panose="020B0604020202020204" pitchFamily="34" charset="0"/>
                <a:cs typeface="Helvetica" panose="020B0604020202020204" pitchFamily="34" charset="0"/>
              </a:rPr>
              <a:t>kan</a:t>
            </a:r>
            <a:r>
              <a:rPr lang="nl-BE" sz="2800" b="1" dirty="0">
                <a:solidFill>
                  <a:schemeClr val="tx1">
                    <a:lumMod val="85000"/>
                    <a:lumOff val="15000"/>
                  </a:schemeClr>
                </a:solidFill>
                <a:latin typeface="Helvetica" panose="020B0604020202020204" pitchFamily="34" charset="0"/>
                <a:cs typeface="Helvetica" panose="020B0604020202020204" pitchFamily="34" charset="0"/>
              </a:rPr>
              <a:t>, kan beter of moet anders? </a:t>
            </a:r>
          </a:p>
          <a:p>
            <a:pPr algn="ctr"/>
            <a:r>
              <a:rPr lang="nl-BE" sz="2800" b="1" dirty="0" smtClean="0">
                <a:solidFill>
                  <a:schemeClr val="tx1">
                    <a:lumMod val="85000"/>
                    <a:lumOff val="15000"/>
                  </a:schemeClr>
                </a:solidFill>
                <a:latin typeface="Helvetica" panose="020B0604020202020204" pitchFamily="34" charset="0"/>
                <a:cs typeface="Helvetica" panose="020B0604020202020204" pitchFamily="34" charset="0"/>
              </a:rPr>
              <a:t>Ervaringen </a:t>
            </a:r>
            <a:r>
              <a:rPr lang="nl-BE" sz="2800" b="1" dirty="0">
                <a:solidFill>
                  <a:schemeClr val="tx1">
                    <a:lumMod val="85000"/>
                    <a:lumOff val="15000"/>
                  </a:schemeClr>
                </a:solidFill>
                <a:latin typeface="Helvetica" panose="020B0604020202020204" pitchFamily="34" charset="0"/>
                <a:cs typeface="Helvetica" panose="020B0604020202020204" pitchFamily="34" charset="0"/>
              </a:rPr>
              <a:t>uit Gent (België)</a:t>
            </a:r>
            <a:endParaRPr lang="nl-BE" b="1" dirty="0">
              <a:solidFill>
                <a:schemeClr val="tx1">
                  <a:lumMod val="85000"/>
                  <a:lumOff val="1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238009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28408" y="0"/>
            <a:ext cx="10058400" cy="739302"/>
          </a:xfrm>
        </p:spPr>
        <p:txBody>
          <a:bodyPr>
            <a:normAutofit/>
          </a:bodyPr>
          <a:lstStyle/>
          <a:p>
            <a:r>
              <a:rPr lang="nl-BE" sz="3200" dirty="0" smtClean="0">
                <a:latin typeface="Helvetica" panose="020B0604020202020204" pitchFamily="34" charset="0"/>
                <a:cs typeface="Helvetica" panose="020B0604020202020204" pitchFamily="34" charset="0"/>
              </a:rPr>
              <a:t>  Over definities en typologieën</a:t>
            </a:r>
            <a:endParaRPr lang="nl-BE" sz="3200" dirty="0">
              <a:latin typeface="Helvetica" panose="020B0604020202020204" pitchFamily="34" charset="0"/>
              <a:cs typeface="Helvetica" panose="020B0604020202020204" pitchFamily="34" charset="0"/>
            </a:endParaRPr>
          </a:p>
        </p:txBody>
      </p:sp>
      <p:graphicFrame>
        <p:nvGraphicFramePr>
          <p:cNvPr id="4" name="Tijdelijke aanduiding voor inhoud 3"/>
          <p:cNvGraphicFramePr>
            <a:graphicFrameLocks noGrp="1"/>
          </p:cNvGraphicFramePr>
          <p:nvPr>
            <p:ph idx="4294967295"/>
          </p:nvPr>
        </p:nvGraphicFramePr>
        <p:xfrm>
          <a:off x="1322960" y="836579"/>
          <a:ext cx="9902757" cy="5389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Rechte verbindingslijn 5"/>
          <p:cNvCxnSpPr/>
          <p:nvPr/>
        </p:nvCxnSpPr>
        <p:spPr>
          <a:xfrm>
            <a:off x="1342417" y="758757"/>
            <a:ext cx="10136221" cy="194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502357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latin typeface="Helvetica" panose="020B0604020202020204" pitchFamily="34" charset="0"/>
                <a:cs typeface="Helvetica" panose="020B0604020202020204" pitchFamily="34" charset="0"/>
              </a:rPr>
              <a:t>Over definities en typologieën</a:t>
            </a:r>
            <a:endParaRPr lang="nl-BE" sz="3200" dirty="0">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a:xfrm>
            <a:off x="1097280" y="1770783"/>
            <a:ext cx="10058400" cy="4023360"/>
          </a:xfrm>
        </p:spPr>
        <p:txBody>
          <a:bodyPr>
            <a:normAutofit lnSpcReduction="10000"/>
          </a:bodyPr>
          <a:lstStyle/>
          <a:p>
            <a:pPr marL="285750" lvl="0" indent="-285750">
              <a:lnSpc>
                <a:spcPct val="150000"/>
              </a:lnSpc>
              <a:buClr>
                <a:srgbClr val="D34817"/>
              </a:buClr>
              <a:buFont typeface="Arial" panose="020B0604020202020204" pitchFamily="34" charset="0"/>
              <a:buChar char="•"/>
            </a:pPr>
            <a:r>
              <a:rPr lang="nl-BE" dirty="0" smtClean="0">
                <a:solidFill>
                  <a:prstClr val="black">
                    <a:lumMod val="85000"/>
                    <a:lumOff val="15000"/>
                  </a:prstClr>
                </a:solidFill>
                <a:latin typeface="Helvetica" panose="020B0604020202020204" pitchFamily="34" charset="0"/>
                <a:cs typeface="Helvetica" panose="020B0604020202020204" pitchFamily="34" charset="0"/>
              </a:rPr>
              <a:t>Andere termen: stadsnabije landbouw, geïntegreerde landbouw, stadslandbouw en </a:t>
            </a:r>
            <a:r>
              <a:rPr lang="nl-BE" dirty="0" err="1" smtClean="0">
                <a:solidFill>
                  <a:prstClr val="black">
                    <a:lumMod val="85000"/>
                    <a:lumOff val="15000"/>
                  </a:prstClr>
                </a:solidFill>
                <a:latin typeface="Helvetica" panose="020B0604020202020204" pitchFamily="34" charset="0"/>
                <a:cs typeface="Helvetica" panose="020B0604020202020204" pitchFamily="34" charset="0"/>
              </a:rPr>
              <a:t>stadstuinieren</a:t>
            </a:r>
            <a:endParaRPr lang="nl-BE" dirty="0" smtClean="0">
              <a:solidFill>
                <a:prstClr val="black">
                  <a:lumMod val="85000"/>
                  <a:lumOff val="15000"/>
                </a:prstClr>
              </a:solidFill>
              <a:latin typeface="Helvetica" panose="020B0604020202020204" pitchFamily="34" charset="0"/>
              <a:cs typeface="Helvetica" panose="020B0604020202020204" pitchFamily="34" charset="0"/>
            </a:endParaRPr>
          </a:p>
          <a:p>
            <a:pPr marL="285750" lvl="0" indent="-285750">
              <a:lnSpc>
                <a:spcPct val="150000"/>
              </a:lnSpc>
              <a:buClr>
                <a:srgbClr val="D34817"/>
              </a:buClr>
              <a:buFont typeface="Arial" panose="020B0604020202020204" pitchFamily="34" charset="0"/>
              <a:buChar char="•"/>
            </a:pPr>
            <a:r>
              <a:rPr lang="nl-BE" dirty="0" smtClean="0">
                <a:solidFill>
                  <a:prstClr val="black">
                    <a:lumMod val="85000"/>
                    <a:lumOff val="15000"/>
                  </a:prstClr>
                </a:solidFill>
                <a:latin typeface="Helvetica" panose="020B0604020202020204" pitchFamily="34" charset="0"/>
                <a:cs typeface="Helvetica" panose="020B0604020202020204" pitchFamily="34" charset="0"/>
              </a:rPr>
              <a:t>Grootste gemene deler: </a:t>
            </a:r>
            <a:r>
              <a:rPr lang="nl-BE" u="sng" dirty="0" smtClean="0">
                <a:solidFill>
                  <a:prstClr val="black">
                    <a:lumMod val="85000"/>
                    <a:lumOff val="15000"/>
                  </a:prstClr>
                </a:solidFill>
                <a:latin typeface="Helvetica" panose="020B0604020202020204" pitchFamily="34" charset="0"/>
                <a:cs typeface="Helvetica" panose="020B0604020202020204" pitchFamily="34" charset="0"/>
              </a:rPr>
              <a:t>Voedsel</a:t>
            </a:r>
            <a:r>
              <a:rPr lang="nl-BE" dirty="0" smtClean="0">
                <a:solidFill>
                  <a:prstClr val="black">
                    <a:lumMod val="85000"/>
                    <a:lumOff val="15000"/>
                  </a:prstClr>
                </a:solidFill>
                <a:latin typeface="Helvetica" panose="020B0604020202020204" pitchFamily="34" charset="0"/>
                <a:cs typeface="Helvetica" panose="020B0604020202020204" pitchFamily="34" charset="0"/>
              </a:rPr>
              <a:t>productie </a:t>
            </a:r>
            <a:r>
              <a:rPr lang="nl-BE" u="sng" dirty="0" smtClean="0">
                <a:solidFill>
                  <a:prstClr val="black">
                    <a:lumMod val="85000"/>
                    <a:lumOff val="15000"/>
                  </a:prstClr>
                </a:solidFill>
                <a:latin typeface="Helvetica" panose="020B0604020202020204" pitchFamily="34" charset="0"/>
                <a:cs typeface="Helvetica" panose="020B0604020202020204" pitchFamily="34" charset="0"/>
              </a:rPr>
              <a:t>in/rondom</a:t>
            </a:r>
            <a:r>
              <a:rPr lang="nl-BE" dirty="0" smtClean="0">
                <a:solidFill>
                  <a:prstClr val="black">
                    <a:lumMod val="85000"/>
                    <a:lumOff val="15000"/>
                  </a:prstClr>
                </a:solidFill>
                <a:latin typeface="Helvetica" panose="020B0604020202020204" pitchFamily="34" charset="0"/>
                <a:cs typeface="Helvetica" panose="020B0604020202020204" pitchFamily="34" charset="0"/>
              </a:rPr>
              <a:t> stad </a:t>
            </a:r>
            <a:r>
              <a:rPr lang="nl-BE" u="sng" dirty="0" smtClean="0">
                <a:solidFill>
                  <a:prstClr val="black">
                    <a:lumMod val="85000"/>
                    <a:lumOff val="15000"/>
                  </a:prstClr>
                </a:solidFill>
                <a:latin typeface="Helvetica" panose="020B0604020202020204" pitchFamily="34" charset="0"/>
                <a:cs typeface="Helvetica" panose="020B0604020202020204" pitchFamily="34" charset="0"/>
              </a:rPr>
              <a:t>geïntegreerd in </a:t>
            </a:r>
            <a:r>
              <a:rPr lang="nl-BE" dirty="0" smtClean="0">
                <a:solidFill>
                  <a:prstClr val="black">
                    <a:lumMod val="85000"/>
                    <a:lumOff val="15000"/>
                  </a:prstClr>
                </a:solidFill>
                <a:latin typeface="Helvetica" panose="020B0604020202020204" pitchFamily="34" charset="0"/>
                <a:cs typeface="Helvetica" panose="020B0604020202020204" pitchFamily="34" charset="0"/>
              </a:rPr>
              <a:t>stad</a:t>
            </a:r>
          </a:p>
          <a:p>
            <a:pPr marL="285750" lvl="0" indent="-285750">
              <a:lnSpc>
                <a:spcPct val="150000"/>
              </a:lnSpc>
              <a:buClr>
                <a:srgbClr val="D34817"/>
              </a:buClr>
              <a:buFont typeface="Arial" panose="020B0604020202020204" pitchFamily="34" charset="0"/>
              <a:buChar char="•"/>
            </a:pPr>
            <a:r>
              <a:rPr lang="nl-BE" dirty="0" smtClean="0">
                <a:solidFill>
                  <a:prstClr val="black">
                    <a:lumMod val="85000"/>
                    <a:lumOff val="15000"/>
                  </a:prstClr>
                </a:solidFill>
                <a:latin typeface="Helvetica" panose="020B0604020202020204" pitchFamily="34" charset="0"/>
                <a:cs typeface="Helvetica" panose="020B0604020202020204" pitchFamily="34" charset="0"/>
              </a:rPr>
              <a:t>Geïntegreerd = multifunctionaliteit  = sociale, ecologische doelstellingen naast economische</a:t>
            </a:r>
          </a:p>
          <a:p>
            <a:pPr marL="285750" indent="-285750">
              <a:lnSpc>
                <a:spcPct val="150000"/>
              </a:lnSpc>
              <a:buFont typeface="Arial" panose="020B0604020202020204" pitchFamily="34" charset="0"/>
              <a:buChar char="•"/>
            </a:pPr>
            <a:r>
              <a:rPr lang="en-US" altLang="nl-BE" dirty="0" err="1" smtClean="0">
                <a:solidFill>
                  <a:schemeClr val="tx1">
                    <a:lumMod val="85000"/>
                    <a:lumOff val="15000"/>
                  </a:schemeClr>
                </a:solidFill>
                <a:latin typeface="Helvetica" panose="020B0604020202020204" pitchFamily="34" charset="0"/>
                <a:cs typeface="Helvetica" panose="020B0604020202020204" pitchFamily="34" charset="0"/>
              </a:rPr>
              <a:t>Gevolg</a:t>
            </a:r>
            <a:r>
              <a:rPr lang="en-US" altLang="nl-BE" dirty="0" smtClean="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definities</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omvatten</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grote</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diversiteit</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aan</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stadslandbouwprojecten</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endParaRPr lang="en-US" altLang="nl-BE" dirty="0" smtClean="0">
              <a:solidFill>
                <a:schemeClr val="tx1">
                  <a:lumMod val="85000"/>
                  <a:lumOff val="15000"/>
                </a:schemeClr>
              </a:solidFill>
              <a:latin typeface="Helvetica" panose="020B0604020202020204" pitchFamily="34" charset="0"/>
              <a:cs typeface="Helvetica" panose="020B0604020202020204" pitchFamily="34" charset="0"/>
            </a:endParaRPr>
          </a:p>
          <a:p>
            <a:pPr marL="285750" indent="-285750">
              <a:lnSpc>
                <a:spcPct val="150000"/>
              </a:lnSpc>
              <a:buFont typeface="Arial" panose="020B0604020202020204" pitchFamily="34" charset="0"/>
              <a:buChar char="•"/>
            </a:pPr>
            <a:r>
              <a:rPr lang="en-US" altLang="nl-BE" dirty="0" err="1" smtClean="0">
                <a:solidFill>
                  <a:schemeClr val="tx1">
                    <a:lumMod val="85000"/>
                    <a:lumOff val="15000"/>
                  </a:schemeClr>
                </a:solidFill>
                <a:latin typeface="Helvetica" panose="020B0604020202020204" pitchFamily="34" charset="0"/>
                <a:cs typeface="Helvetica" panose="020B0604020202020204" pitchFamily="34" charset="0"/>
              </a:rPr>
              <a:t>Typologie</a:t>
            </a:r>
            <a:r>
              <a:rPr lang="en-US" altLang="nl-BE" dirty="0" smtClean="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om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structuur</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aan</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te</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smtClean="0">
                <a:solidFill>
                  <a:schemeClr val="tx1">
                    <a:lumMod val="85000"/>
                    <a:lumOff val="15000"/>
                  </a:schemeClr>
                </a:solidFill>
                <a:latin typeface="Helvetica" panose="020B0604020202020204" pitchFamily="34" charset="0"/>
                <a:cs typeface="Helvetica" panose="020B0604020202020204" pitchFamily="34" charset="0"/>
              </a:rPr>
              <a:t>brengen</a:t>
            </a:r>
            <a:endParaRPr lang="en-US" altLang="nl-BE" dirty="0" smtClean="0">
              <a:solidFill>
                <a:schemeClr val="tx1">
                  <a:lumMod val="85000"/>
                  <a:lumOff val="15000"/>
                </a:schemeClr>
              </a:solidFill>
              <a:latin typeface="Helvetica" panose="020B0604020202020204" pitchFamily="34" charset="0"/>
              <a:cs typeface="Helvetica" panose="020B0604020202020204" pitchFamily="34" charset="0"/>
            </a:endParaRPr>
          </a:p>
          <a:p>
            <a:pPr marL="285750" indent="-285750">
              <a:lnSpc>
                <a:spcPct val="150000"/>
              </a:lnSpc>
              <a:buFont typeface="Arial" panose="020B0604020202020204" pitchFamily="34" charset="0"/>
              <a:buChar char="•"/>
            </a:pPr>
            <a:endParaRPr lang="en-US" altLang="nl-BE"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6" name="Rechthoek 5"/>
          <p:cNvSpPr/>
          <p:nvPr/>
        </p:nvSpPr>
        <p:spPr>
          <a:xfrm>
            <a:off x="1269060" y="3894653"/>
            <a:ext cx="10110281" cy="384721"/>
          </a:xfrm>
          <a:prstGeom prst="rect">
            <a:avLst/>
          </a:prstGeom>
        </p:spPr>
        <p:txBody>
          <a:bodyPr wrap="square">
            <a:spAutoFit/>
          </a:bodyPr>
          <a:lstStyle/>
          <a:p>
            <a:pPr marL="285750" lvl="0" indent="-285750" defTabSz="914400">
              <a:spcBef>
                <a:spcPts val="1200"/>
              </a:spcBef>
              <a:spcAft>
                <a:spcPts val="200"/>
              </a:spcAft>
              <a:buClr>
                <a:srgbClr val="D34817"/>
              </a:buClr>
              <a:buSzPct val="100000"/>
              <a:buFont typeface="Arial" panose="020B0604020202020204" pitchFamily="34" charset="0"/>
              <a:buChar char="•"/>
            </a:pPr>
            <a:endParaRPr lang="nl-BE" sz="1900" dirty="0" smtClean="0">
              <a:solidFill>
                <a:prstClr val="black">
                  <a:lumMod val="85000"/>
                  <a:lumOff val="15000"/>
                </a:prst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150235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1180182" y="563526"/>
            <a:ext cx="8229600" cy="1143000"/>
          </a:xfrm>
        </p:spPr>
        <p:txBody>
          <a:bodyPr>
            <a:normAutofit/>
          </a:bodyPr>
          <a:lstStyle/>
          <a:p>
            <a:pPr eaLnBrk="1" hangingPunct="1"/>
            <a:r>
              <a:rPr lang="en-US" altLang="nl-BE" sz="3200" dirty="0" err="1" smtClean="0">
                <a:latin typeface="Helvetica" panose="020B0604020202020204" pitchFamily="34" charset="0"/>
                <a:cs typeface="Helvetica" panose="020B0604020202020204" pitchFamily="34" charset="0"/>
              </a:rPr>
              <a:t>Definitie</a:t>
            </a:r>
            <a:r>
              <a:rPr lang="en-US" altLang="nl-BE" sz="3200" dirty="0" smtClean="0">
                <a:latin typeface="Helvetica" panose="020B0604020202020204" pitchFamily="34" charset="0"/>
                <a:cs typeface="Helvetica" panose="020B0604020202020204" pitchFamily="34" charset="0"/>
              </a:rPr>
              <a:t> - </a:t>
            </a:r>
            <a:r>
              <a:rPr lang="en-US" altLang="nl-BE" sz="3200" dirty="0" err="1" smtClean="0">
                <a:latin typeface="Helvetica" panose="020B0604020202020204" pitchFamily="34" charset="0"/>
                <a:cs typeface="Helvetica" panose="020B0604020202020204" pitchFamily="34" charset="0"/>
              </a:rPr>
              <a:t>Typologie</a:t>
            </a:r>
            <a:endParaRPr lang="en-US" altLang="nl-BE" sz="3200" dirty="0" smtClean="0">
              <a:latin typeface="Helvetica" panose="020B0604020202020204" pitchFamily="34" charset="0"/>
              <a:cs typeface="Helvetica" panose="020B0604020202020204" pitchFamily="34" charset="0"/>
            </a:endParaRPr>
          </a:p>
        </p:txBody>
      </p:sp>
      <p:sp>
        <p:nvSpPr>
          <p:cNvPr id="8195" name="Tijdelijke aanduiding voor inhoud 2"/>
          <p:cNvSpPr>
            <a:spLocks noGrp="1"/>
          </p:cNvSpPr>
          <p:nvPr>
            <p:ph idx="1"/>
          </p:nvPr>
        </p:nvSpPr>
        <p:spPr>
          <a:xfrm>
            <a:off x="251529" y="2233485"/>
            <a:ext cx="3898776" cy="3345038"/>
          </a:xfrm>
        </p:spPr>
        <p:txBody>
          <a:bodyPr>
            <a:normAutofit fontScale="92500" lnSpcReduction="20000"/>
          </a:bodyPr>
          <a:lstStyle/>
          <a:p>
            <a:pPr marL="0" indent="0">
              <a:buNone/>
            </a:pPr>
            <a:r>
              <a:rPr lang="en-US" altLang="nl-BE" dirty="0" err="1" smtClean="0">
                <a:latin typeface="Helvetica" panose="020B0604020202020204" pitchFamily="34" charset="0"/>
                <a:cs typeface="Helvetica" panose="020B0604020202020204" pitchFamily="34" charset="0"/>
              </a:rPr>
              <a:t>Traditionele</a:t>
            </a:r>
            <a:r>
              <a:rPr lang="en-US" altLang="nl-BE" dirty="0" smtClean="0">
                <a:latin typeface="Helvetica" panose="020B0604020202020204" pitchFamily="34" charset="0"/>
                <a:cs typeface="Helvetica" panose="020B0604020202020204" pitchFamily="34" charset="0"/>
              </a:rPr>
              <a:t> </a:t>
            </a:r>
            <a:r>
              <a:rPr lang="en-US" altLang="nl-BE" dirty="0" err="1" smtClean="0">
                <a:latin typeface="Helvetica" panose="020B0604020202020204" pitchFamily="34" charset="0"/>
                <a:cs typeface="Helvetica" panose="020B0604020202020204" pitchFamily="34" charset="0"/>
              </a:rPr>
              <a:t>landbouw</a:t>
            </a:r>
            <a:r>
              <a:rPr lang="en-US" altLang="nl-BE" dirty="0" smtClean="0">
                <a:latin typeface="Helvetica" panose="020B0604020202020204" pitchFamily="34" charset="0"/>
                <a:cs typeface="Helvetica" panose="020B0604020202020204" pitchFamily="34" charset="0"/>
              </a:rPr>
              <a:t> in </a:t>
            </a:r>
            <a:r>
              <a:rPr lang="en-US" altLang="nl-BE" dirty="0" err="1" smtClean="0">
                <a:latin typeface="Helvetica" panose="020B0604020202020204" pitchFamily="34" charset="0"/>
                <a:cs typeface="Helvetica" panose="020B0604020202020204" pitchFamily="34" charset="0"/>
              </a:rPr>
              <a:t>stedelijke</a:t>
            </a:r>
            <a:r>
              <a:rPr lang="en-US" altLang="nl-BE" dirty="0" smtClean="0">
                <a:latin typeface="Helvetica" panose="020B0604020202020204" pitchFamily="34" charset="0"/>
                <a:cs typeface="Helvetica" panose="020B0604020202020204" pitchFamily="34" charset="0"/>
              </a:rPr>
              <a:t> </a:t>
            </a:r>
            <a:r>
              <a:rPr lang="en-US" altLang="nl-BE" dirty="0" err="1" smtClean="0">
                <a:latin typeface="Helvetica" panose="020B0604020202020204" pitchFamily="34" charset="0"/>
                <a:cs typeface="Helvetica" panose="020B0604020202020204" pitchFamily="34" charset="0"/>
              </a:rPr>
              <a:t>omgeving</a:t>
            </a:r>
            <a:endParaRPr lang="en-US" altLang="nl-BE" dirty="0" smtClean="0">
              <a:latin typeface="Helvetica" panose="020B0604020202020204" pitchFamily="34" charset="0"/>
              <a:cs typeface="Helvetica" panose="020B0604020202020204" pitchFamily="34" charset="0"/>
            </a:endParaRPr>
          </a:p>
          <a:p>
            <a:pPr marL="0" indent="0">
              <a:buNone/>
            </a:pPr>
            <a:r>
              <a:rPr lang="en-US" altLang="nl-BE" dirty="0" smtClean="0">
                <a:latin typeface="Helvetica" panose="020B0604020202020204" pitchFamily="34" charset="0"/>
                <a:cs typeface="Helvetica" panose="020B0604020202020204" pitchFamily="34" charset="0"/>
              </a:rPr>
              <a:t>CSA</a:t>
            </a:r>
          </a:p>
          <a:p>
            <a:pPr marL="0" indent="0">
              <a:buNone/>
            </a:pPr>
            <a:r>
              <a:rPr lang="en-US" altLang="nl-BE" dirty="0" err="1" smtClean="0">
                <a:latin typeface="Helvetica" panose="020B0604020202020204" pitchFamily="34" charset="0"/>
                <a:cs typeface="Helvetica" panose="020B0604020202020204" pitchFamily="34" charset="0"/>
              </a:rPr>
              <a:t>Voedselparken</a:t>
            </a:r>
            <a:endParaRPr lang="en-US" altLang="nl-BE" dirty="0" smtClean="0">
              <a:latin typeface="Helvetica" panose="020B0604020202020204" pitchFamily="34" charset="0"/>
              <a:cs typeface="Helvetica" panose="020B0604020202020204" pitchFamily="34" charset="0"/>
            </a:endParaRPr>
          </a:p>
          <a:p>
            <a:pPr marL="0" indent="0">
              <a:buNone/>
            </a:pPr>
            <a:r>
              <a:rPr lang="en-US" altLang="nl-BE" dirty="0" err="1" smtClean="0">
                <a:latin typeface="Helvetica" panose="020B0604020202020204" pitchFamily="34" charset="0"/>
                <a:cs typeface="Helvetica" panose="020B0604020202020204" pitchFamily="34" charset="0"/>
              </a:rPr>
              <a:t>Voedseltorens</a:t>
            </a:r>
            <a:endParaRPr lang="en-US" altLang="nl-BE" dirty="0" smtClean="0">
              <a:latin typeface="Helvetica" panose="020B0604020202020204" pitchFamily="34" charset="0"/>
              <a:cs typeface="Helvetica" panose="020B0604020202020204" pitchFamily="34" charset="0"/>
            </a:endParaRPr>
          </a:p>
          <a:p>
            <a:pPr marL="0" indent="0">
              <a:buNone/>
            </a:pPr>
            <a:r>
              <a:rPr lang="en-US" altLang="nl-BE" dirty="0" err="1" smtClean="0">
                <a:latin typeface="Helvetica" panose="020B0604020202020204" pitchFamily="34" charset="0"/>
                <a:cs typeface="Helvetica" panose="020B0604020202020204" pitchFamily="34" charset="0"/>
              </a:rPr>
              <a:t>Daktuinieren</a:t>
            </a:r>
            <a:endParaRPr lang="en-US" altLang="nl-BE" dirty="0" smtClean="0">
              <a:latin typeface="Helvetica" panose="020B0604020202020204" pitchFamily="34" charset="0"/>
              <a:cs typeface="Helvetica" panose="020B0604020202020204" pitchFamily="34" charset="0"/>
            </a:endParaRPr>
          </a:p>
          <a:p>
            <a:pPr marL="0" indent="0">
              <a:buNone/>
            </a:pPr>
            <a:r>
              <a:rPr lang="en-US" altLang="nl-BE" dirty="0" err="1" smtClean="0">
                <a:latin typeface="Helvetica" panose="020B0604020202020204" pitchFamily="34" charset="0"/>
                <a:cs typeface="Helvetica" panose="020B0604020202020204" pitchFamily="34" charset="0"/>
              </a:rPr>
              <a:t>Verticaal</a:t>
            </a:r>
            <a:r>
              <a:rPr lang="en-US" altLang="nl-BE" dirty="0" smtClean="0">
                <a:latin typeface="Helvetica" panose="020B0604020202020204" pitchFamily="34" charset="0"/>
                <a:cs typeface="Helvetica" panose="020B0604020202020204" pitchFamily="34" charset="0"/>
              </a:rPr>
              <a:t> </a:t>
            </a:r>
            <a:r>
              <a:rPr lang="en-US" altLang="nl-BE" dirty="0" err="1" smtClean="0">
                <a:latin typeface="Helvetica" panose="020B0604020202020204" pitchFamily="34" charset="0"/>
                <a:cs typeface="Helvetica" panose="020B0604020202020204" pitchFamily="34" charset="0"/>
              </a:rPr>
              <a:t>tuinieren</a:t>
            </a:r>
            <a:endParaRPr lang="en-US" altLang="nl-BE" dirty="0" smtClean="0">
              <a:latin typeface="Helvetica" panose="020B0604020202020204" pitchFamily="34" charset="0"/>
              <a:cs typeface="Helvetica" panose="020B0604020202020204" pitchFamily="34" charset="0"/>
            </a:endParaRPr>
          </a:p>
          <a:p>
            <a:pPr marL="0" indent="0">
              <a:buNone/>
            </a:pPr>
            <a:r>
              <a:rPr lang="en-US" altLang="nl-BE" dirty="0" err="1" smtClean="0">
                <a:latin typeface="Helvetica" panose="020B0604020202020204" pitchFamily="34" charset="0"/>
                <a:cs typeface="Helvetica" panose="020B0604020202020204" pitchFamily="34" charset="0"/>
              </a:rPr>
              <a:t>Aquaponics</a:t>
            </a:r>
            <a:endParaRPr lang="en-US" altLang="nl-BE" dirty="0" smtClean="0">
              <a:latin typeface="Helvetica" panose="020B0604020202020204" pitchFamily="34" charset="0"/>
              <a:cs typeface="Helvetica" panose="020B0604020202020204" pitchFamily="34" charset="0"/>
            </a:endParaRPr>
          </a:p>
          <a:p>
            <a:pPr marL="0" indent="0">
              <a:buNone/>
            </a:pPr>
            <a:r>
              <a:rPr lang="en-US" altLang="nl-BE" dirty="0" smtClean="0">
                <a:latin typeface="Helvetica" panose="020B0604020202020204" pitchFamily="34" charset="0"/>
                <a:cs typeface="Helvetica" panose="020B0604020202020204" pitchFamily="34" charset="0"/>
              </a:rPr>
              <a:t>Hydroponics</a:t>
            </a:r>
          </a:p>
          <a:p>
            <a:pPr marL="0" indent="0">
              <a:buNone/>
            </a:pPr>
            <a:endParaRPr lang="en-US" altLang="nl-BE" dirty="0" smtClean="0">
              <a:latin typeface="Helvetica" panose="020B0604020202020204" pitchFamily="34" charset="0"/>
              <a:cs typeface="Helvetica" panose="020B0604020202020204" pitchFamily="34" charset="0"/>
            </a:endParaRPr>
          </a:p>
          <a:p>
            <a:pPr marL="0" indent="0">
              <a:buNone/>
            </a:pPr>
            <a:endParaRPr lang="en-US" altLang="nl-BE" dirty="0">
              <a:latin typeface="Helvetica" panose="020B0604020202020204" pitchFamily="34" charset="0"/>
              <a:cs typeface="Helvetica" panose="020B0604020202020204" pitchFamily="34" charset="0"/>
            </a:endParaRPr>
          </a:p>
          <a:p>
            <a:pPr marL="0" indent="0">
              <a:buNone/>
            </a:pPr>
            <a:endParaRPr lang="en-US" altLang="nl-BE" dirty="0">
              <a:latin typeface="Helvetica" panose="020B0604020202020204" pitchFamily="34" charset="0"/>
              <a:cs typeface="Helvetica" panose="020B0604020202020204" pitchFamily="34" charset="0"/>
            </a:endParaRPr>
          </a:p>
        </p:txBody>
      </p:sp>
      <p:sp>
        <p:nvSpPr>
          <p:cNvPr id="4" name="Tijdelijke aanduiding voor dianumm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227BEB-39DF-488A-BFF1-E56C3AF9768A}" type="slidenum">
              <a:rPr lang="nl-BE" altLang="nl-BE">
                <a:solidFill>
                  <a:srgbClr val="898989"/>
                </a:solidFill>
              </a:rPr>
              <a:pPr eaLnBrk="1" hangingPunct="1"/>
              <a:t>12</a:t>
            </a:fld>
            <a:endParaRPr lang="nl-BE" altLang="nl-BE">
              <a:solidFill>
                <a:srgbClr val="898989"/>
              </a:solidFill>
            </a:endParaRPr>
          </a:p>
        </p:txBody>
      </p:sp>
      <p:sp>
        <p:nvSpPr>
          <p:cNvPr id="2" name="Rechthoek 1"/>
          <p:cNvSpPr/>
          <p:nvPr/>
        </p:nvSpPr>
        <p:spPr>
          <a:xfrm>
            <a:off x="9523670" y="2560240"/>
            <a:ext cx="2952328" cy="3000821"/>
          </a:xfrm>
          <a:prstGeom prst="rect">
            <a:avLst/>
          </a:prstGeom>
        </p:spPr>
        <p:txBody>
          <a:bodyPr wrap="square">
            <a:spAutoFit/>
          </a:bodyPr>
          <a:lstStyle/>
          <a:p>
            <a:pPr>
              <a:lnSpc>
                <a:spcPct val="150000"/>
              </a:lnSpc>
            </a:pP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Gemeenschapstuinen</a:t>
            </a:r>
            <a:endParaRPr lang="en-US" altLang="nl-BE" dirty="0">
              <a:solidFill>
                <a:schemeClr val="tx1">
                  <a:lumMod val="85000"/>
                  <a:lumOff val="15000"/>
                </a:schemeClr>
              </a:solidFill>
              <a:latin typeface="Helvetica" panose="020B0604020202020204" pitchFamily="34" charset="0"/>
              <a:cs typeface="Helvetica" panose="020B0604020202020204" pitchFamily="34" charset="0"/>
            </a:endParaRPr>
          </a:p>
          <a:p>
            <a:pPr>
              <a:lnSpc>
                <a:spcPct val="150000"/>
              </a:lnSpc>
            </a:pP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Moestuinen</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volkstuinen</a:t>
            </a:r>
            <a:endParaRPr lang="en-US" altLang="nl-BE" dirty="0">
              <a:solidFill>
                <a:schemeClr val="tx1">
                  <a:lumMod val="85000"/>
                  <a:lumOff val="15000"/>
                </a:schemeClr>
              </a:solidFill>
              <a:latin typeface="Helvetica" panose="020B0604020202020204" pitchFamily="34" charset="0"/>
              <a:cs typeface="Helvetica" panose="020B0604020202020204" pitchFamily="34" charset="0"/>
            </a:endParaRPr>
          </a:p>
          <a:p>
            <a:pPr>
              <a:lnSpc>
                <a:spcPct val="150000"/>
              </a:lnSpc>
            </a:pP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Familietuinen</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privé</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a:t>
            </a:r>
          </a:p>
          <a:p>
            <a:pPr>
              <a:lnSpc>
                <a:spcPct val="150000"/>
              </a:lnSpc>
            </a:pPr>
            <a:r>
              <a:rPr lang="en-US" altLang="nl-BE" dirty="0">
                <a:solidFill>
                  <a:schemeClr val="tx1">
                    <a:lumMod val="85000"/>
                    <a:lumOff val="15000"/>
                  </a:schemeClr>
                </a:solidFill>
                <a:latin typeface="Helvetica" panose="020B0604020202020204" pitchFamily="34" charset="0"/>
                <a:cs typeface="Helvetica" panose="020B0604020202020204" pitchFamily="34" charset="0"/>
              </a:rPr>
              <a:t>Guerrilla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tuinieren</a:t>
            </a:r>
            <a:endParaRPr lang="en-US" altLang="nl-BE" dirty="0">
              <a:solidFill>
                <a:schemeClr val="tx1">
                  <a:lumMod val="85000"/>
                  <a:lumOff val="15000"/>
                </a:schemeClr>
              </a:solidFill>
              <a:latin typeface="Helvetica" panose="020B0604020202020204" pitchFamily="34" charset="0"/>
              <a:cs typeface="Helvetica" panose="020B0604020202020204" pitchFamily="34" charset="0"/>
            </a:endParaRPr>
          </a:p>
          <a:p>
            <a:pPr>
              <a:lnSpc>
                <a:spcPct val="150000"/>
              </a:lnSpc>
            </a:pP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Educatieve</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tuinen</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 </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vormingstuinen</a:t>
            </a:r>
            <a:endParaRPr lang="en-US" altLang="nl-BE" dirty="0">
              <a:solidFill>
                <a:schemeClr val="tx1">
                  <a:lumMod val="85000"/>
                  <a:lumOff val="15000"/>
                </a:schemeClr>
              </a:solidFill>
              <a:latin typeface="Helvetica" panose="020B0604020202020204" pitchFamily="34" charset="0"/>
              <a:cs typeface="Helvetica" panose="020B0604020202020204" pitchFamily="34" charset="0"/>
            </a:endParaRPr>
          </a:p>
          <a:p>
            <a:pPr>
              <a:lnSpc>
                <a:spcPct val="150000"/>
              </a:lnSpc>
            </a:pP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Kunst</a:t>
            </a:r>
            <a:r>
              <a:rPr lang="en-US" altLang="nl-BE" dirty="0">
                <a:solidFill>
                  <a:schemeClr val="tx1">
                    <a:lumMod val="85000"/>
                    <a:lumOff val="15000"/>
                  </a:schemeClr>
                </a:solidFill>
                <a:latin typeface="Helvetica" panose="020B0604020202020204" pitchFamily="34" charset="0"/>
                <a:cs typeface="Helvetica" panose="020B0604020202020204" pitchFamily="34" charset="0"/>
              </a:rPr>
              <a:t>/</a:t>
            </a:r>
            <a:r>
              <a:rPr lang="en-US" altLang="nl-BE" dirty="0" err="1">
                <a:solidFill>
                  <a:schemeClr val="tx1">
                    <a:lumMod val="85000"/>
                    <a:lumOff val="15000"/>
                  </a:schemeClr>
                </a:solidFill>
                <a:latin typeface="Helvetica" panose="020B0604020202020204" pitchFamily="34" charset="0"/>
                <a:cs typeface="Helvetica" panose="020B0604020202020204" pitchFamily="34" charset="0"/>
              </a:rPr>
              <a:t>Sensibilisering</a:t>
            </a:r>
            <a:endParaRPr lang="en-US" altLang="nl-BE" dirty="0">
              <a:solidFill>
                <a:schemeClr val="tx1">
                  <a:lumMod val="85000"/>
                  <a:lumOff val="15000"/>
                </a:schemeClr>
              </a:solidFill>
              <a:latin typeface="Helvetica" panose="020B0604020202020204" pitchFamily="34" charset="0"/>
              <a:cs typeface="Helvetica" panose="020B0604020202020204" pitchFamily="34" charset="0"/>
            </a:endParaRPr>
          </a:p>
        </p:txBody>
      </p:sp>
      <p:cxnSp>
        <p:nvCxnSpPr>
          <p:cNvPr id="6" name="Rechte verbindingslijn met pijl 5"/>
          <p:cNvCxnSpPr/>
          <p:nvPr/>
        </p:nvCxnSpPr>
        <p:spPr>
          <a:xfrm>
            <a:off x="2246223" y="2047967"/>
            <a:ext cx="6696744"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251529" y="1817561"/>
            <a:ext cx="1544012" cy="369332"/>
          </a:xfrm>
          <a:prstGeom prst="rect">
            <a:avLst/>
          </a:prstGeom>
          <a:noFill/>
          <a:ln>
            <a:solidFill>
              <a:schemeClr val="accent1"/>
            </a:solidFill>
          </a:ln>
        </p:spPr>
        <p:txBody>
          <a:bodyPr wrap="none" rtlCol="0">
            <a:spAutoFit/>
          </a:bodyPr>
          <a:lstStyle/>
          <a:p>
            <a:r>
              <a:rPr lang="nl-BE" dirty="0">
                <a:latin typeface="Helvetica" panose="020B0604020202020204" pitchFamily="34" charset="0"/>
                <a:cs typeface="Helvetica" panose="020B0604020202020204" pitchFamily="34" charset="0"/>
              </a:rPr>
              <a:t>Commercieel</a:t>
            </a:r>
          </a:p>
        </p:txBody>
      </p:sp>
      <p:sp>
        <p:nvSpPr>
          <p:cNvPr id="12" name="Tekstvak 11"/>
          <p:cNvSpPr txBox="1"/>
          <p:nvPr/>
        </p:nvSpPr>
        <p:spPr>
          <a:xfrm>
            <a:off x="9676357" y="1817561"/>
            <a:ext cx="2249334" cy="646331"/>
          </a:xfrm>
          <a:prstGeom prst="rect">
            <a:avLst/>
          </a:prstGeom>
          <a:noFill/>
          <a:ln>
            <a:solidFill>
              <a:schemeClr val="accent1"/>
            </a:solidFill>
          </a:ln>
        </p:spPr>
        <p:txBody>
          <a:bodyPr wrap="none" rtlCol="0">
            <a:spAutoFit/>
          </a:bodyPr>
          <a:lstStyle/>
          <a:p>
            <a:r>
              <a:rPr lang="nl-BE" dirty="0" err="1">
                <a:latin typeface="Helvetica" panose="020B0604020202020204" pitchFamily="34" charset="0"/>
                <a:cs typeface="Helvetica" panose="020B0604020202020204" pitchFamily="34" charset="0"/>
              </a:rPr>
              <a:t>Sociaal-ecologisch</a:t>
            </a:r>
            <a:endParaRPr lang="nl-BE" dirty="0">
              <a:latin typeface="Helvetica" panose="020B0604020202020204" pitchFamily="34" charset="0"/>
              <a:cs typeface="Helvetica" panose="020B0604020202020204" pitchFamily="34" charset="0"/>
            </a:endParaRPr>
          </a:p>
          <a:p>
            <a:r>
              <a:rPr lang="nl-BE" dirty="0" err="1">
                <a:latin typeface="Helvetica" panose="020B0604020202020204" pitchFamily="34" charset="0"/>
                <a:cs typeface="Helvetica" panose="020B0604020202020204" pitchFamily="34" charset="0"/>
              </a:rPr>
              <a:t>Sociaal-economisch</a:t>
            </a:r>
            <a:endParaRPr lang="nl-BE"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65723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 calcmode="lin" valueType="num">
                                      <p:cBhvr additive="base">
                                        <p:cTn id="21"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95">
                                            <p:txEl>
                                              <p:pRg st="1" end="1"/>
                                            </p:txEl>
                                          </p:spTgt>
                                        </p:tgtEl>
                                        <p:attrNameLst>
                                          <p:attrName>style.visibility</p:attrName>
                                        </p:attrNameLst>
                                      </p:cBhvr>
                                      <p:to>
                                        <p:strVal val="visible"/>
                                      </p:to>
                                    </p:set>
                                    <p:anim calcmode="lin" valueType="num">
                                      <p:cBhvr additive="base">
                                        <p:cTn id="25"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95">
                                            <p:txEl>
                                              <p:pRg st="2" end="2"/>
                                            </p:txEl>
                                          </p:spTgt>
                                        </p:tgtEl>
                                        <p:attrNameLst>
                                          <p:attrName>style.visibility</p:attrName>
                                        </p:attrNameLst>
                                      </p:cBhvr>
                                      <p:to>
                                        <p:strVal val="visible"/>
                                      </p:to>
                                    </p:set>
                                    <p:anim calcmode="lin" valueType="num">
                                      <p:cBhvr additive="base">
                                        <p:cTn id="2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195">
                                            <p:txEl>
                                              <p:pRg st="3" end="3"/>
                                            </p:txEl>
                                          </p:spTgt>
                                        </p:tgtEl>
                                        <p:attrNameLst>
                                          <p:attrName>style.visibility</p:attrName>
                                        </p:attrNameLst>
                                      </p:cBhvr>
                                      <p:to>
                                        <p:strVal val="visible"/>
                                      </p:to>
                                    </p:set>
                                    <p:anim calcmode="lin" valueType="num">
                                      <p:cBhvr additive="base">
                                        <p:cTn id="3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195">
                                            <p:txEl>
                                              <p:pRg st="4" end="4"/>
                                            </p:txEl>
                                          </p:spTgt>
                                        </p:tgtEl>
                                        <p:attrNameLst>
                                          <p:attrName>style.visibility</p:attrName>
                                        </p:attrNameLst>
                                      </p:cBhvr>
                                      <p:to>
                                        <p:strVal val="visible"/>
                                      </p:to>
                                    </p:set>
                                    <p:anim calcmode="lin" valueType="num">
                                      <p:cBhvr additive="base">
                                        <p:cTn id="3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195">
                                            <p:txEl>
                                              <p:pRg st="5" end="5"/>
                                            </p:txEl>
                                          </p:spTgt>
                                        </p:tgtEl>
                                        <p:attrNameLst>
                                          <p:attrName>style.visibility</p:attrName>
                                        </p:attrNameLst>
                                      </p:cBhvr>
                                      <p:to>
                                        <p:strVal val="visible"/>
                                      </p:to>
                                    </p:set>
                                    <p:anim calcmode="lin" valueType="num">
                                      <p:cBhvr additive="base">
                                        <p:cTn id="4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195">
                                            <p:txEl>
                                              <p:pRg st="6" end="6"/>
                                            </p:txEl>
                                          </p:spTgt>
                                        </p:tgtEl>
                                        <p:attrNameLst>
                                          <p:attrName>style.visibility</p:attrName>
                                        </p:attrNameLst>
                                      </p:cBhvr>
                                      <p:to>
                                        <p:strVal val="visible"/>
                                      </p:to>
                                    </p:set>
                                    <p:anim calcmode="lin" valueType="num">
                                      <p:cBhvr additive="base">
                                        <p:cTn id="4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 calcmode="lin" valueType="num">
                                      <p:cBhvr additive="base">
                                        <p:cTn id="4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5">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allAtOnce"/>
      <p:bldP spid="2"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7"/>
          <p:cNvSpPr>
            <a:spLocks noGrp="1"/>
          </p:cNvSpPr>
          <p:nvPr>
            <p:ph type="title"/>
          </p:nvPr>
        </p:nvSpPr>
        <p:spPr>
          <a:xfrm>
            <a:off x="1106701" y="537369"/>
            <a:ext cx="10570637" cy="1143000"/>
          </a:xfrm>
        </p:spPr>
        <p:txBody>
          <a:bodyPr>
            <a:normAutofit/>
          </a:bodyPr>
          <a:lstStyle/>
          <a:p>
            <a:pPr eaLnBrk="1" hangingPunct="1">
              <a:lnSpc>
                <a:spcPct val="150000"/>
              </a:lnSpc>
            </a:pPr>
            <a:r>
              <a:rPr lang="en-US" altLang="nl-BE" sz="3200" dirty="0" err="1" smtClean="0">
                <a:latin typeface="Helvetica" panose="020B0604020202020204" pitchFamily="34" charset="0"/>
                <a:cs typeface="Helvetica" panose="020B0604020202020204" pitchFamily="34" charset="0"/>
              </a:rPr>
              <a:t>Welke</a:t>
            </a:r>
            <a:r>
              <a:rPr lang="en-US" altLang="nl-BE" sz="3200" dirty="0" smtClean="0">
                <a:latin typeface="Helvetica" panose="020B0604020202020204" pitchFamily="34" charset="0"/>
                <a:cs typeface="Helvetica" panose="020B0604020202020204" pitchFamily="34" charset="0"/>
              </a:rPr>
              <a:t> </a:t>
            </a:r>
            <a:r>
              <a:rPr lang="en-US" altLang="nl-BE" sz="3200" dirty="0" err="1" smtClean="0">
                <a:latin typeface="Helvetica" panose="020B0604020202020204" pitchFamily="34" charset="0"/>
                <a:cs typeface="Helvetica" panose="020B0604020202020204" pitchFamily="34" charset="0"/>
              </a:rPr>
              <a:t>betekenis</a:t>
            </a:r>
            <a:r>
              <a:rPr lang="en-US" altLang="nl-BE" sz="3200" dirty="0" smtClean="0">
                <a:latin typeface="Helvetica" panose="020B0604020202020204" pitchFamily="34" charset="0"/>
                <a:cs typeface="Helvetica" panose="020B0604020202020204" pitchFamily="34" charset="0"/>
              </a:rPr>
              <a:t> </a:t>
            </a:r>
            <a:r>
              <a:rPr lang="en-US" altLang="nl-BE" sz="3200" dirty="0" err="1" smtClean="0">
                <a:latin typeface="Helvetica" panose="020B0604020202020204" pitchFamily="34" charset="0"/>
                <a:cs typeface="Helvetica" panose="020B0604020202020204" pitchFamily="34" charset="0"/>
              </a:rPr>
              <a:t>krijgt</a:t>
            </a:r>
            <a:r>
              <a:rPr lang="en-US" altLang="nl-BE" sz="3200" dirty="0" smtClean="0">
                <a:latin typeface="Helvetica" panose="020B0604020202020204" pitchFamily="34" charset="0"/>
                <a:cs typeface="Helvetica" panose="020B0604020202020204" pitchFamily="34" charset="0"/>
              </a:rPr>
              <a:t> </a:t>
            </a:r>
            <a:r>
              <a:rPr lang="en-US" altLang="nl-BE" sz="3200" dirty="0" err="1" smtClean="0">
                <a:latin typeface="Helvetica" panose="020B0604020202020204" pitchFamily="34" charset="0"/>
                <a:cs typeface="Helvetica" panose="020B0604020202020204" pitchFamily="34" charset="0"/>
              </a:rPr>
              <a:t>stadslandbouw</a:t>
            </a:r>
            <a:r>
              <a:rPr lang="en-US" altLang="nl-BE" sz="3200" dirty="0" smtClean="0">
                <a:latin typeface="Helvetica" panose="020B0604020202020204" pitchFamily="34" charset="0"/>
                <a:cs typeface="Helvetica" panose="020B0604020202020204" pitchFamily="34" charset="0"/>
              </a:rPr>
              <a:t>? Context + </a:t>
            </a:r>
            <a:r>
              <a:rPr lang="en-US" altLang="nl-BE" sz="3200" dirty="0" err="1" smtClean="0">
                <a:latin typeface="Helvetica" panose="020B0604020202020204" pitchFamily="34" charset="0"/>
                <a:cs typeface="Helvetica" panose="020B0604020202020204" pitchFamily="34" charset="0"/>
              </a:rPr>
              <a:t>Discours</a:t>
            </a:r>
            <a:r>
              <a:rPr lang="en-US" altLang="nl-BE" sz="3200" dirty="0" smtClean="0">
                <a:latin typeface="Helvetica" panose="020B0604020202020204" pitchFamily="34" charset="0"/>
                <a:cs typeface="Helvetica" panose="020B0604020202020204" pitchFamily="34" charset="0"/>
              </a:rPr>
              <a:t> </a:t>
            </a:r>
          </a:p>
        </p:txBody>
      </p:sp>
      <p:sp>
        <p:nvSpPr>
          <p:cNvPr id="3" name="Tijdelijke aanduiding voor inhoud 2"/>
          <p:cNvSpPr>
            <a:spLocks noGrp="1"/>
          </p:cNvSpPr>
          <p:nvPr>
            <p:ph idx="1"/>
          </p:nvPr>
        </p:nvSpPr>
        <p:spPr>
          <a:xfrm>
            <a:off x="1232694" y="1875631"/>
            <a:ext cx="8229600" cy="4525963"/>
          </a:xfrm>
        </p:spPr>
        <p:txBody>
          <a:bodyPr/>
          <a:lstStyle/>
          <a:p>
            <a:pPr marL="0" indent="0">
              <a:lnSpc>
                <a:spcPct val="150000"/>
              </a:lnSpc>
              <a:buFont typeface="Courier New" pitchFamily="49" charset="0"/>
              <a:buChar char="o"/>
              <a:defRPr/>
            </a:pPr>
            <a:r>
              <a:rPr lang="en-US" sz="1800" dirty="0" smtClean="0">
                <a:solidFill>
                  <a:schemeClr val="tx1">
                    <a:lumMod val="85000"/>
                    <a:lumOff val="15000"/>
                  </a:schemeClr>
                </a:solidFill>
                <a:latin typeface="Helvetica" panose="020B0604020202020204" pitchFamily="34" charset="0"/>
                <a:cs typeface="Helvetica" panose="020B0604020202020204" pitchFamily="34" charset="0"/>
              </a:rPr>
              <a:t>  </a:t>
            </a:r>
            <a:r>
              <a:rPr lang="en-US" sz="1800" dirty="0" err="1" smtClean="0">
                <a:solidFill>
                  <a:schemeClr val="tx1">
                    <a:lumMod val="85000"/>
                    <a:lumOff val="15000"/>
                  </a:schemeClr>
                </a:solidFill>
                <a:latin typeface="Helvetica" panose="020B0604020202020204" pitchFamily="34" charset="0"/>
                <a:cs typeface="Helvetica" panose="020B0604020202020204" pitchFamily="34" charset="0"/>
              </a:rPr>
              <a:t>Contouren</a:t>
            </a:r>
            <a:r>
              <a:rPr lang="en-US" sz="1800" dirty="0" smtClean="0">
                <a:solidFill>
                  <a:schemeClr val="tx1">
                    <a:lumMod val="85000"/>
                    <a:lumOff val="15000"/>
                  </a:schemeClr>
                </a:solidFill>
                <a:latin typeface="Helvetica" panose="020B0604020202020204" pitchFamily="34" charset="0"/>
                <a:cs typeface="Helvetica" panose="020B0604020202020204" pitchFamily="34" charset="0"/>
              </a:rPr>
              <a:t> </a:t>
            </a:r>
            <a:r>
              <a:rPr lang="en-US" sz="1800" dirty="0">
                <a:solidFill>
                  <a:schemeClr val="tx1">
                    <a:lumMod val="85000"/>
                    <a:lumOff val="15000"/>
                  </a:schemeClr>
                </a:solidFill>
                <a:latin typeface="Helvetica" panose="020B0604020202020204" pitchFamily="34" charset="0"/>
                <a:cs typeface="Helvetica" panose="020B0604020202020204" pitchFamily="34" charset="0"/>
              </a:rPr>
              <a:t>van </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stadslandbouw</a:t>
            </a:r>
            <a:r>
              <a:rPr lang="en-US" sz="1800" dirty="0">
                <a:solidFill>
                  <a:schemeClr val="tx1">
                    <a:lumMod val="85000"/>
                    <a:lumOff val="15000"/>
                  </a:schemeClr>
                </a:solidFill>
                <a:latin typeface="Helvetica" panose="020B0604020202020204" pitchFamily="34" charset="0"/>
                <a:cs typeface="Helvetica" panose="020B0604020202020204" pitchFamily="34" charset="0"/>
              </a:rPr>
              <a:t> </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vernauwd</a:t>
            </a:r>
            <a:r>
              <a:rPr lang="en-US" sz="1800" dirty="0">
                <a:solidFill>
                  <a:schemeClr val="tx1">
                    <a:lumMod val="85000"/>
                    <a:lumOff val="15000"/>
                  </a:schemeClr>
                </a:solidFill>
                <a:latin typeface="Helvetica" panose="020B0604020202020204" pitchFamily="34" charset="0"/>
                <a:cs typeface="Helvetica" panose="020B0604020202020204" pitchFamily="34" charset="0"/>
              </a:rPr>
              <a:t>/</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verbreed</a:t>
            </a:r>
            <a:r>
              <a:rPr lang="en-US" sz="1800" dirty="0">
                <a:solidFill>
                  <a:schemeClr val="tx1">
                    <a:lumMod val="85000"/>
                    <a:lumOff val="15000"/>
                  </a:schemeClr>
                </a:solidFill>
                <a:latin typeface="Helvetica" panose="020B0604020202020204" pitchFamily="34" charset="0"/>
                <a:cs typeface="Helvetica" panose="020B0604020202020204" pitchFamily="34" charset="0"/>
              </a:rPr>
              <a:t> door (socio-</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politieke</a:t>
            </a:r>
            <a:r>
              <a:rPr lang="en-US" sz="1800" dirty="0">
                <a:solidFill>
                  <a:schemeClr val="tx1">
                    <a:lumMod val="85000"/>
                    <a:lumOff val="15000"/>
                  </a:schemeClr>
                </a:solidFill>
                <a:latin typeface="Helvetica" panose="020B0604020202020204" pitchFamily="34" charset="0"/>
                <a:cs typeface="Helvetica" panose="020B0604020202020204" pitchFamily="34" charset="0"/>
              </a:rPr>
              <a:t>, </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geografische</a:t>
            </a:r>
            <a:r>
              <a:rPr lang="en-US" sz="1800" dirty="0">
                <a:solidFill>
                  <a:schemeClr val="tx1">
                    <a:lumMod val="85000"/>
                    <a:lumOff val="15000"/>
                  </a:schemeClr>
                </a:solidFill>
                <a:latin typeface="Helvetica" panose="020B0604020202020204" pitchFamily="34" charset="0"/>
                <a:cs typeface="Helvetica" panose="020B0604020202020204" pitchFamily="34" charset="0"/>
              </a:rPr>
              <a:t>, </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economische</a:t>
            </a:r>
            <a:r>
              <a:rPr lang="en-US" sz="1800" dirty="0">
                <a:solidFill>
                  <a:schemeClr val="tx1">
                    <a:lumMod val="85000"/>
                    <a:lumOff val="15000"/>
                  </a:schemeClr>
                </a:solidFill>
                <a:latin typeface="Helvetica" panose="020B0604020202020204" pitchFamily="34" charset="0"/>
                <a:cs typeface="Helvetica" panose="020B0604020202020204" pitchFamily="34" charset="0"/>
              </a:rPr>
              <a:t>, …) </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factoren</a:t>
            </a:r>
            <a:r>
              <a:rPr lang="en-US" sz="1800" dirty="0">
                <a:solidFill>
                  <a:schemeClr val="tx1">
                    <a:lumMod val="85000"/>
                    <a:lumOff val="15000"/>
                  </a:schemeClr>
                </a:solidFill>
                <a:latin typeface="Helvetica" panose="020B0604020202020204" pitchFamily="34" charset="0"/>
                <a:cs typeface="Helvetica" panose="020B0604020202020204" pitchFamily="34" charset="0"/>
              </a:rPr>
              <a:t> </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eigen</a:t>
            </a:r>
            <a:r>
              <a:rPr lang="en-US" sz="1800" dirty="0">
                <a:solidFill>
                  <a:schemeClr val="tx1">
                    <a:lumMod val="85000"/>
                    <a:lumOff val="15000"/>
                  </a:schemeClr>
                </a:solidFill>
                <a:latin typeface="Helvetica" panose="020B0604020202020204" pitchFamily="34" charset="0"/>
                <a:cs typeface="Helvetica" panose="020B0604020202020204" pitchFamily="34" charset="0"/>
              </a:rPr>
              <a:t> </a:t>
            </a:r>
            <a:r>
              <a:rPr lang="en-US" sz="1800" dirty="0" err="1">
                <a:solidFill>
                  <a:schemeClr val="tx1">
                    <a:lumMod val="85000"/>
                    <a:lumOff val="15000"/>
                  </a:schemeClr>
                </a:solidFill>
                <a:latin typeface="Helvetica" panose="020B0604020202020204" pitchFamily="34" charset="0"/>
                <a:cs typeface="Helvetica" panose="020B0604020202020204" pitchFamily="34" charset="0"/>
              </a:rPr>
              <a:t>aan</a:t>
            </a:r>
            <a:r>
              <a:rPr lang="en-US" sz="1800" dirty="0">
                <a:solidFill>
                  <a:schemeClr val="tx1">
                    <a:lumMod val="85000"/>
                    <a:lumOff val="15000"/>
                  </a:schemeClr>
                </a:solidFill>
                <a:latin typeface="Helvetica" panose="020B0604020202020204" pitchFamily="34" charset="0"/>
                <a:cs typeface="Helvetica" panose="020B0604020202020204" pitchFamily="34" charset="0"/>
              </a:rPr>
              <a:t> de context </a:t>
            </a:r>
          </a:p>
          <a:p>
            <a:pPr>
              <a:lnSpc>
                <a:spcPct val="150000"/>
              </a:lnSpc>
              <a:buNone/>
              <a:defRPr/>
            </a:pPr>
            <a:endParaRPr lang="en-US" dirty="0"/>
          </a:p>
          <a:p>
            <a:pPr>
              <a:lnSpc>
                <a:spcPct val="150000"/>
              </a:lnSpc>
              <a:buFont typeface="Arial" charset="0"/>
              <a:buChar char="•"/>
              <a:defRPr/>
            </a:pPr>
            <a:endParaRPr lang="en-US" dirty="0"/>
          </a:p>
          <a:p>
            <a:pPr marL="0" indent="0">
              <a:lnSpc>
                <a:spcPct val="150000"/>
              </a:lnSpc>
              <a:buNone/>
              <a:defRPr/>
            </a:pPr>
            <a:endParaRPr lang="en-US" dirty="0"/>
          </a:p>
        </p:txBody>
      </p:sp>
      <p:sp>
        <p:nvSpPr>
          <p:cNvPr id="19" name="Tijdelijke aanduiding voor dianummer 3"/>
          <p:cNvSpPr>
            <a:spLocks noGrp="1"/>
          </p:cNvSpPr>
          <p:nvPr>
            <p:ph type="sldNum" sz="quarter" idx="12"/>
          </p:nvPr>
        </p:nvSpPr>
        <p:spPr>
          <a:xfrm>
            <a:off x="10063168" y="6492875"/>
            <a:ext cx="1312025" cy="365125"/>
          </a:xfrm>
          <a:ln>
            <a:noFill/>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fld id="{FE742CE4-9C1C-4109-926A-01803CDE4257}" type="slidenum">
              <a:rPr lang="nl-BE" altLang="nl-BE"/>
              <a:pPr eaLnBrk="1" hangingPunct="1">
                <a:lnSpc>
                  <a:spcPct val="150000"/>
                </a:lnSpc>
              </a:pPr>
              <a:t>13</a:t>
            </a:fld>
            <a:endParaRPr lang="nl-BE" altLang="nl-BE" dirty="0"/>
          </a:p>
        </p:txBody>
      </p:sp>
      <p:sp>
        <p:nvSpPr>
          <p:cNvPr id="21" name="Ovaal 20"/>
          <p:cNvSpPr/>
          <p:nvPr/>
        </p:nvSpPr>
        <p:spPr>
          <a:xfrm>
            <a:off x="8244868" y="3338715"/>
            <a:ext cx="3024187" cy="2076450"/>
          </a:xfrm>
          <a:prstGeom prst="ellipse">
            <a:avLst/>
          </a:prstGeom>
          <a:solidFill>
            <a:schemeClr val="accent5">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defRPr/>
            </a:pPr>
            <a:r>
              <a:rPr lang="en-US" dirty="0" err="1" smtClean="0">
                <a:solidFill>
                  <a:schemeClr val="tx1"/>
                </a:solidFill>
              </a:rPr>
              <a:t>Discours</a:t>
            </a:r>
            <a:endParaRPr lang="en-US" dirty="0">
              <a:solidFill>
                <a:schemeClr val="tx1"/>
              </a:solidFill>
            </a:endParaRPr>
          </a:p>
        </p:txBody>
      </p:sp>
      <p:sp>
        <p:nvSpPr>
          <p:cNvPr id="22" name="Ovaal 21"/>
          <p:cNvSpPr/>
          <p:nvPr/>
        </p:nvSpPr>
        <p:spPr>
          <a:xfrm>
            <a:off x="7367587" y="2811666"/>
            <a:ext cx="4824413" cy="3025775"/>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lnSpc>
                <a:spcPct val="150000"/>
              </a:lnSpc>
              <a:defRPr/>
            </a:pPr>
            <a:endParaRPr lang="en-US" dirty="0">
              <a:solidFill>
                <a:schemeClr val="tx1"/>
              </a:solidFill>
            </a:endParaRPr>
          </a:p>
          <a:p>
            <a:pPr algn="ctr">
              <a:defRPr/>
            </a:pPr>
            <a:r>
              <a:rPr lang="en-US" dirty="0" err="1" smtClean="0">
                <a:solidFill>
                  <a:schemeClr val="tx1"/>
                </a:solidFill>
              </a:rPr>
              <a:t>Contextuele</a:t>
            </a:r>
            <a:r>
              <a:rPr lang="en-US" dirty="0" smtClean="0">
                <a:solidFill>
                  <a:schemeClr val="tx1"/>
                </a:solidFill>
              </a:rPr>
              <a:t> </a:t>
            </a:r>
            <a:r>
              <a:rPr lang="en-US" dirty="0" err="1">
                <a:solidFill>
                  <a:schemeClr val="tx1"/>
                </a:solidFill>
              </a:rPr>
              <a:t>factoren</a:t>
            </a:r>
            <a:endParaRPr lang="en-US" dirty="0">
              <a:solidFill>
                <a:schemeClr val="tx1"/>
              </a:solidFill>
            </a:endParaRPr>
          </a:p>
        </p:txBody>
      </p:sp>
      <p:sp>
        <p:nvSpPr>
          <p:cNvPr id="23" name="Ovaal 22"/>
          <p:cNvSpPr/>
          <p:nvPr/>
        </p:nvSpPr>
        <p:spPr>
          <a:xfrm>
            <a:off x="8628061" y="3638754"/>
            <a:ext cx="2305050" cy="1368425"/>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Betekenis</a:t>
            </a:r>
            <a:r>
              <a:rPr lang="en-US" dirty="0">
                <a:solidFill>
                  <a:schemeClr val="tx1"/>
                </a:solidFill>
              </a:rPr>
              <a:t> </a:t>
            </a:r>
            <a:r>
              <a:rPr lang="en-US" dirty="0" err="1">
                <a:solidFill>
                  <a:schemeClr val="tx1"/>
                </a:solidFill>
              </a:rPr>
              <a:t>Stadslandbouw</a:t>
            </a:r>
            <a:endParaRPr lang="en-US" dirty="0">
              <a:solidFill>
                <a:schemeClr val="tx1"/>
              </a:solidFill>
            </a:endParaRPr>
          </a:p>
        </p:txBody>
      </p:sp>
      <p:cxnSp>
        <p:nvCxnSpPr>
          <p:cNvPr id="24" name="Rechte verbindingslijn met pijl 23"/>
          <p:cNvCxnSpPr/>
          <p:nvPr/>
        </p:nvCxnSpPr>
        <p:spPr>
          <a:xfrm flipV="1">
            <a:off x="7388438" y="4376940"/>
            <a:ext cx="1079872" cy="166686"/>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p:cNvCxnSpPr>
            <a:stCxn id="22" idx="1"/>
          </p:cNvCxnSpPr>
          <p:nvPr/>
        </p:nvCxnSpPr>
        <p:spPr>
          <a:xfrm>
            <a:off x="8074025" y="3254578"/>
            <a:ext cx="769937" cy="638175"/>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a:stCxn id="22" idx="3"/>
          </p:cNvCxnSpPr>
          <p:nvPr/>
        </p:nvCxnSpPr>
        <p:spPr>
          <a:xfrm flipV="1">
            <a:off x="8074106" y="4807154"/>
            <a:ext cx="795257" cy="587173"/>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p:cNvCxnSpPr/>
          <p:nvPr/>
        </p:nvCxnSpPr>
        <p:spPr>
          <a:xfrm>
            <a:off x="9777412" y="2832304"/>
            <a:ext cx="3175" cy="750887"/>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flipH="1">
            <a:off x="10644186" y="3438729"/>
            <a:ext cx="1081088" cy="401637"/>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p:nvPr/>
        </p:nvCxnSpPr>
        <p:spPr>
          <a:xfrm flipH="1" flipV="1">
            <a:off x="10933111" y="4345190"/>
            <a:ext cx="1258888" cy="2159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a:endCxn id="23" idx="5"/>
          </p:cNvCxnSpPr>
          <p:nvPr/>
        </p:nvCxnSpPr>
        <p:spPr>
          <a:xfrm flipH="1" flipV="1">
            <a:off x="10594975" y="4807153"/>
            <a:ext cx="625475" cy="760412"/>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1165067" y="3007402"/>
            <a:ext cx="5547017" cy="3000821"/>
          </a:xfrm>
          <a:prstGeom prst="rect">
            <a:avLst/>
          </a:prstGeom>
          <a:noFill/>
        </p:spPr>
        <p:txBody>
          <a:bodyPr wrap="square" rtlCol="0">
            <a:spAutoFit/>
          </a:bodyPr>
          <a:lstStyle/>
          <a:p>
            <a:pPr>
              <a:lnSpc>
                <a:spcPct val="150000"/>
              </a:lnSpc>
              <a:buClr>
                <a:schemeClr val="accent1"/>
              </a:buClr>
              <a:buFont typeface="Courier New" pitchFamily="49" charset="0"/>
              <a:buChar char="o"/>
            </a:pPr>
            <a:r>
              <a:rPr lang="en-US"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dirty="0" smtClean="0">
                <a:solidFill>
                  <a:schemeClr val="tx1">
                    <a:lumMod val="85000"/>
                    <a:lumOff val="15000"/>
                  </a:schemeClr>
                </a:solidFill>
                <a:latin typeface="Helvetica" panose="020B0604020202020204" pitchFamily="34" charset="0"/>
                <a:cs typeface="Helvetica" panose="020B0604020202020204" pitchFamily="34" charset="0"/>
              </a:rPr>
              <a:t> Discours =  Aanname dat taal en tekst vormen van sociale praktijken zijn, en dus mee de sociale realiteit gaan beïnvloeden</a:t>
            </a:r>
          </a:p>
          <a:p>
            <a:pPr>
              <a:lnSpc>
                <a:spcPct val="150000"/>
              </a:lnSpc>
              <a:buClr>
                <a:schemeClr val="accent1"/>
              </a:buClr>
              <a:buFont typeface="Courier New" pitchFamily="49" charset="0"/>
              <a:buChar char="o"/>
            </a:pPr>
            <a:endParaRPr lang="en-US" dirty="0" smtClean="0">
              <a:solidFill>
                <a:schemeClr val="tx1">
                  <a:lumMod val="85000"/>
                  <a:lumOff val="15000"/>
                </a:schemeClr>
              </a:solidFill>
              <a:latin typeface="Helvetica" panose="020B0604020202020204" pitchFamily="34" charset="0"/>
              <a:cs typeface="Helvetica" panose="020B0604020202020204" pitchFamily="34" charset="0"/>
            </a:endParaRPr>
          </a:p>
          <a:p>
            <a:pPr>
              <a:lnSpc>
                <a:spcPct val="150000"/>
              </a:lnSpc>
              <a:buClr>
                <a:schemeClr val="accent1"/>
              </a:buClr>
              <a:buFont typeface="Courier New" pitchFamily="49" charset="0"/>
              <a:buChar char="o"/>
            </a:pPr>
            <a:r>
              <a:rPr lang="en-US" dirty="0" smtClean="0">
                <a:solidFill>
                  <a:schemeClr val="tx1">
                    <a:lumMod val="85000"/>
                    <a:lumOff val="15000"/>
                  </a:schemeClr>
                </a:solidFill>
                <a:latin typeface="Helvetica" panose="020B0604020202020204" pitchFamily="34" charset="0"/>
                <a:cs typeface="Helvetica" panose="020B0604020202020204" pitchFamily="34" charset="0"/>
              </a:rPr>
              <a:t> Het </a:t>
            </a:r>
            <a:r>
              <a:rPr lang="en-US" dirty="0" err="1">
                <a:solidFill>
                  <a:schemeClr val="tx1">
                    <a:lumMod val="85000"/>
                    <a:lumOff val="15000"/>
                  </a:schemeClr>
                </a:solidFill>
                <a:latin typeface="Helvetica" panose="020B0604020202020204" pitchFamily="34" charset="0"/>
                <a:cs typeface="Helvetica" panose="020B0604020202020204" pitchFamily="34" charset="0"/>
              </a:rPr>
              <a:t>discours</a:t>
            </a:r>
            <a:r>
              <a:rPr lang="en-US" dirty="0">
                <a:solidFill>
                  <a:schemeClr val="tx1">
                    <a:lumMod val="85000"/>
                    <a:lumOff val="15000"/>
                  </a:schemeClr>
                </a:solidFill>
                <a:latin typeface="Helvetica" panose="020B0604020202020204" pitchFamily="34" charset="0"/>
                <a:cs typeface="Helvetica" panose="020B0604020202020204" pitchFamily="34" charset="0"/>
              </a:rPr>
              <a:t> van </a:t>
            </a:r>
            <a:r>
              <a:rPr lang="en-US" dirty="0" err="1">
                <a:solidFill>
                  <a:schemeClr val="tx1">
                    <a:lumMod val="85000"/>
                    <a:lumOff val="15000"/>
                  </a:schemeClr>
                </a:solidFill>
                <a:latin typeface="Helvetica" panose="020B0604020202020204" pitchFamily="34" charset="0"/>
                <a:cs typeface="Helvetica" panose="020B0604020202020204" pitchFamily="34" charset="0"/>
              </a:rPr>
              <a:t>invloedrijke</a:t>
            </a:r>
            <a:r>
              <a:rPr lang="en-US" dirty="0">
                <a:solidFill>
                  <a:schemeClr val="tx1">
                    <a:lumMod val="85000"/>
                    <a:lumOff val="15000"/>
                  </a:schemeClr>
                </a:solidFill>
                <a:latin typeface="Helvetica" panose="020B0604020202020204" pitchFamily="34" charset="0"/>
                <a:cs typeface="Helvetica" panose="020B0604020202020204" pitchFamily="34" charset="0"/>
              </a:rPr>
              <a:t> stakeholders </a:t>
            </a:r>
            <a:r>
              <a:rPr lang="en-US" dirty="0" err="1">
                <a:solidFill>
                  <a:schemeClr val="tx1">
                    <a:lumMod val="85000"/>
                    <a:lumOff val="15000"/>
                  </a:schemeClr>
                </a:solidFill>
                <a:latin typeface="Helvetica" panose="020B0604020202020204" pitchFamily="34" charset="0"/>
                <a:cs typeface="Helvetica" panose="020B0604020202020204" pitchFamily="34" charset="0"/>
              </a:rPr>
              <a:t>binnen</a:t>
            </a:r>
            <a:r>
              <a:rPr lang="en-US" dirty="0">
                <a:solidFill>
                  <a:schemeClr val="tx1">
                    <a:lumMod val="85000"/>
                    <a:lumOff val="15000"/>
                  </a:schemeClr>
                </a:solidFill>
                <a:latin typeface="Helvetica" panose="020B0604020202020204" pitchFamily="34" charset="0"/>
                <a:cs typeface="Helvetica" panose="020B0604020202020204" pitchFamily="34" charset="0"/>
              </a:rPr>
              <a:t> </a:t>
            </a:r>
            <a:r>
              <a:rPr lang="en-US" dirty="0" err="1">
                <a:solidFill>
                  <a:schemeClr val="tx1">
                    <a:lumMod val="85000"/>
                    <a:lumOff val="15000"/>
                  </a:schemeClr>
                </a:solidFill>
                <a:latin typeface="Helvetica" panose="020B0604020202020204" pitchFamily="34" charset="0"/>
                <a:cs typeface="Helvetica" panose="020B0604020202020204" pitchFamily="34" charset="0"/>
              </a:rPr>
              <a:t>een</a:t>
            </a:r>
            <a:r>
              <a:rPr lang="en-US" dirty="0">
                <a:solidFill>
                  <a:schemeClr val="tx1">
                    <a:lumMod val="85000"/>
                    <a:lumOff val="15000"/>
                  </a:schemeClr>
                </a:solidFill>
                <a:latin typeface="Helvetica" panose="020B0604020202020204" pitchFamily="34" charset="0"/>
                <a:cs typeface="Helvetica" panose="020B0604020202020204" pitchFamily="34" charset="0"/>
              </a:rPr>
              <a:t> </a:t>
            </a:r>
            <a:r>
              <a:rPr lang="en-US" dirty="0" err="1">
                <a:solidFill>
                  <a:schemeClr val="tx1">
                    <a:lumMod val="85000"/>
                    <a:lumOff val="15000"/>
                  </a:schemeClr>
                </a:solidFill>
                <a:latin typeface="Helvetica" panose="020B0604020202020204" pitchFamily="34" charset="0"/>
                <a:cs typeface="Helvetica" panose="020B0604020202020204" pitchFamily="34" charset="0"/>
              </a:rPr>
              <a:t>bepaalde</a:t>
            </a:r>
            <a:r>
              <a:rPr lang="en-US" dirty="0">
                <a:solidFill>
                  <a:schemeClr val="tx1">
                    <a:lumMod val="85000"/>
                    <a:lumOff val="15000"/>
                  </a:schemeClr>
                </a:solidFill>
                <a:latin typeface="Helvetica" panose="020B0604020202020204" pitchFamily="34" charset="0"/>
                <a:cs typeface="Helvetica" panose="020B0604020202020204" pitchFamily="34" charset="0"/>
              </a:rPr>
              <a:t> context </a:t>
            </a:r>
            <a:r>
              <a:rPr lang="en-US" dirty="0" err="1">
                <a:solidFill>
                  <a:schemeClr val="tx1">
                    <a:lumMod val="85000"/>
                    <a:lumOff val="15000"/>
                  </a:schemeClr>
                </a:solidFill>
                <a:latin typeface="Helvetica" panose="020B0604020202020204" pitchFamily="34" charset="0"/>
                <a:cs typeface="Helvetica" panose="020B0604020202020204" pitchFamily="34" charset="0"/>
              </a:rPr>
              <a:t>tekent</a:t>
            </a:r>
            <a:r>
              <a:rPr lang="en-US" dirty="0">
                <a:solidFill>
                  <a:schemeClr val="tx1">
                    <a:lumMod val="85000"/>
                    <a:lumOff val="15000"/>
                  </a:schemeClr>
                </a:solidFill>
                <a:latin typeface="Helvetica" panose="020B0604020202020204" pitchFamily="34" charset="0"/>
                <a:cs typeface="Helvetica" panose="020B0604020202020204" pitchFamily="34" charset="0"/>
              </a:rPr>
              <a:t> </a:t>
            </a:r>
            <a:r>
              <a:rPr lang="en-US" dirty="0" err="1">
                <a:solidFill>
                  <a:schemeClr val="tx1">
                    <a:lumMod val="85000"/>
                    <a:lumOff val="15000"/>
                  </a:schemeClr>
                </a:solidFill>
                <a:latin typeface="Helvetica" panose="020B0604020202020204" pitchFamily="34" charset="0"/>
                <a:cs typeface="Helvetica" panose="020B0604020202020204" pitchFamily="34" charset="0"/>
              </a:rPr>
              <a:t>mee</a:t>
            </a:r>
            <a:r>
              <a:rPr lang="en-US" dirty="0">
                <a:solidFill>
                  <a:schemeClr val="tx1">
                    <a:lumMod val="85000"/>
                    <a:lumOff val="15000"/>
                  </a:schemeClr>
                </a:solidFill>
                <a:latin typeface="Helvetica" panose="020B0604020202020204" pitchFamily="34" charset="0"/>
                <a:cs typeface="Helvetica" panose="020B0604020202020204" pitchFamily="34" charset="0"/>
              </a:rPr>
              <a:t> de </a:t>
            </a:r>
            <a:r>
              <a:rPr lang="en-US" dirty="0" err="1">
                <a:solidFill>
                  <a:schemeClr val="tx1">
                    <a:lumMod val="85000"/>
                    <a:lumOff val="15000"/>
                  </a:schemeClr>
                </a:solidFill>
                <a:latin typeface="Helvetica" panose="020B0604020202020204" pitchFamily="34" charset="0"/>
                <a:cs typeface="Helvetica" panose="020B0604020202020204" pitchFamily="34" charset="0"/>
              </a:rPr>
              <a:t>contouren</a:t>
            </a:r>
            <a:r>
              <a:rPr lang="en-US" dirty="0">
                <a:solidFill>
                  <a:schemeClr val="tx1">
                    <a:lumMod val="85000"/>
                    <a:lumOff val="15000"/>
                  </a:schemeClr>
                </a:solidFill>
                <a:latin typeface="Helvetica" panose="020B0604020202020204" pitchFamily="34" charset="0"/>
                <a:cs typeface="Helvetica" panose="020B0604020202020204" pitchFamily="34" charset="0"/>
              </a:rPr>
              <a:t> </a:t>
            </a:r>
            <a:r>
              <a:rPr lang="en-US" dirty="0" err="1">
                <a:solidFill>
                  <a:schemeClr val="tx1">
                    <a:lumMod val="85000"/>
                    <a:lumOff val="15000"/>
                  </a:schemeClr>
                </a:solidFill>
                <a:latin typeface="Helvetica" panose="020B0604020202020204" pitchFamily="34" charset="0"/>
                <a:cs typeface="Helvetica" panose="020B0604020202020204" pitchFamily="34" charset="0"/>
              </a:rPr>
              <a:t>uit</a:t>
            </a:r>
            <a:r>
              <a:rPr lang="en-US" dirty="0">
                <a:solidFill>
                  <a:schemeClr val="tx1">
                    <a:lumMod val="85000"/>
                    <a:lumOff val="15000"/>
                  </a:schemeClr>
                </a:solidFill>
                <a:latin typeface="Helvetica" panose="020B0604020202020204" pitchFamily="34" charset="0"/>
                <a:cs typeface="Helvetica" panose="020B0604020202020204" pitchFamily="34" charset="0"/>
              </a:rPr>
              <a:t> </a:t>
            </a:r>
            <a:r>
              <a:rPr lang="en-US" dirty="0" err="1">
                <a:solidFill>
                  <a:schemeClr val="tx1">
                    <a:lumMod val="85000"/>
                    <a:lumOff val="15000"/>
                  </a:schemeClr>
                </a:solidFill>
                <a:latin typeface="Helvetica" panose="020B0604020202020204" pitchFamily="34" charset="0"/>
                <a:cs typeface="Helvetica" panose="020B0604020202020204" pitchFamily="34" charset="0"/>
              </a:rPr>
              <a:t>voor</a:t>
            </a:r>
            <a:r>
              <a:rPr lang="en-US" dirty="0">
                <a:solidFill>
                  <a:schemeClr val="tx1">
                    <a:lumMod val="85000"/>
                    <a:lumOff val="15000"/>
                  </a:schemeClr>
                </a:solidFill>
                <a:latin typeface="Helvetica" panose="020B0604020202020204" pitchFamily="34" charset="0"/>
                <a:cs typeface="Helvetica" panose="020B0604020202020204" pitchFamily="34" charset="0"/>
              </a:rPr>
              <a:t> de </a:t>
            </a:r>
            <a:r>
              <a:rPr lang="en-US" dirty="0" err="1">
                <a:solidFill>
                  <a:schemeClr val="tx1">
                    <a:lumMod val="85000"/>
                    <a:lumOff val="15000"/>
                  </a:schemeClr>
                </a:solidFill>
                <a:latin typeface="Helvetica" panose="020B0604020202020204" pitchFamily="34" charset="0"/>
                <a:cs typeface="Helvetica" panose="020B0604020202020204" pitchFamily="34" charset="0"/>
              </a:rPr>
              <a:t>inhoud</a:t>
            </a:r>
            <a:r>
              <a:rPr lang="en-US" dirty="0">
                <a:solidFill>
                  <a:schemeClr val="tx1">
                    <a:lumMod val="85000"/>
                    <a:lumOff val="15000"/>
                  </a:schemeClr>
                </a:solidFill>
                <a:latin typeface="Helvetica" panose="020B0604020202020204" pitchFamily="34" charset="0"/>
                <a:cs typeface="Helvetica" panose="020B0604020202020204" pitchFamily="34" charset="0"/>
              </a:rPr>
              <a:t> en </a:t>
            </a:r>
            <a:r>
              <a:rPr lang="en-US" dirty="0" err="1">
                <a:solidFill>
                  <a:schemeClr val="tx1">
                    <a:lumMod val="85000"/>
                    <a:lumOff val="15000"/>
                  </a:schemeClr>
                </a:solidFill>
                <a:latin typeface="Helvetica" panose="020B0604020202020204" pitchFamily="34" charset="0"/>
                <a:cs typeface="Helvetica" panose="020B0604020202020204" pitchFamily="34" charset="0"/>
              </a:rPr>
              <a:t>functies</a:t>
            </a:r>
            <a:r>
              <a:rPr lang="en-US" dirty="0">
                <a:solidFill>
                  <a:schemeClr val="tx1">
                    <a:lumMod val="85000"/>
                    <a:lumOff val="15000"/>
                  </a:schemeClr>
                </a:solidFill>
                <a:latin typeface="Helvetica" panose="020B0604020202020204" pitchFamily="34" charset="0"/>
                <a:cs typeface="Helvetica" panose="020B0604020202020204" pitchFamily="34" charset="0"/>
              </a:rPr>
              <a:t> van </a:t>
            </a:r>
            <a:r>
              <a:rPr lang="en-US" dirty="0" err="1">
                <a:solidFill>
                  <a:schemeClr val="tx1">
                    <a:lumMod val="85000"/>
                    <a:lumOff val="15000"/>
                  </a:schemeClr>
                </a:solidFill>
                <a:latin typeface="Helvetica" panose="020B0604020202020204" pitchFamily="34" charset="0"/>
                <a:cs typeface="Helvetica" panose="020B0604020202020204" pitchFamily="34" charset="0"/>
              </a:rPr>
              <a:t>stasdlandbouw</a:t>
            </a:r>
            <a:r>
              <a:rPr lang="nl-BE" dirty="0">
                <a:solidFill>
                  <a:schemeClr val="tx1">
                    <a:lumMod val="85000"/>
                    <a:lumOff val="15000"/>
                  </a:schemeClr>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xmlns="" val="140773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 calcmode="lin" valueType="num">
                                      <p:cBhvr additive="base">
                                        <p:cTn id="4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anim calcmode="lin" valueType="num">
                                      <p:cBhvr additive="base">
                                        <p:cTn id="5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bg/>
                                          </p:spTgt>
                                        </p:tgtEl>
                                        <p:attrNameLst>
                                          <p:attrName>style.visibility</p:attrName>
                                        </p:attrNameLst>
                                      </p:cBhvr>
                                      <p:to>
                                        <p:strVal val="visible"/>
                                      </p:to>
                                    </p:set>
                                    <p:anim calcmode="lin" valueType="num">
                                      <p:cBhvr additive="base">
                                        <p:cTn id="57" dur="500" fill="hold"/>
                                        <p:tgtEl>
                                          <p:spTgt spid="21">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21">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xEl>
                                              <p:pRg st="4" end="4"/>
                                            </p:txEl>
                                          </p:spTgt>
                                        </p:tgtEl>
                                        <p:attrNameLst>
                                          <p:attrName>style.visibility</p:attrName>
                                        </p:attrNameLst>
                                      </p:cBhvr>
                                      <p:to>
                                        <p:strVal val="visible"/>
                                      </p:to>
                                    </p:set>
                                    <p:anim calcmode="lin" valueType="num">
                                      <p:cBhvr additive="base">
                                        <p:cTn id="61"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build="allAtOnce" animBg="1"/>
      <p:bldP spid="22" grpId="0" animBg="1"/>
      <p:bldP spid="23" grpId="0" animBg="1"/>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r>
              <a:rPr lang="nl-BE" altLang="nl-BE" dirty="0" smtClean="0">
                <a:solidFill>
                  <a:schemeClr val="tx1">
                    <a:lumMod val="85000"/>
                    <a:lumOff val="15000"/>
                  </a:schemeClr>
                </a:solidFill>
              </a:rPr>
              <a:t>15</a:t>
            </a:r>
            <a:endParaRPr lang="nl-BE" altLang="nl-BE" dirty="0"/>
          </a:p>
        </p:txBody>
      </p:sp>
      <p:sp>
        <p:nvSpPr>
          <p:cNvPr id="5" name="Tijdelijke aanduiding voor inhoud 1"/>
          <p:cNvSpPr txBox="1">
            <a:spLocks/>
          </p:cNvSpPr>
          <p:nvPr/>
        </p:nvSpPr>
        <p:spPr>
          <a:xfrm>
            <a:off x="1117094" y="1021502"/>
            <a:ext cx="989666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dirty="0" smtClean="0">
                <a:solidFill>
                  <a:schemeClr val="tx1">
                    <a:lumMod val="85000"/>
                    <a:lumOff val="15000"/>
                  </a:schemeClr>
                </a:solidFill>
                <a:latin typeface="Helvetica" panose="020B0604020202020204" pitchFamily="34" charset="0"/>
                <a:ea typeface="+mj-ea"/>
                <a:cs typeface="Helvetica" panose="020B0604020202020204" pitchFamily="34" charset="0"/>
              </a:rPr>
              <a:t>Voorbeeld: Duurzame </a:t>
            </a:r>
            <a:r>
              <a:rPr lang="nl-BE" dirty="0">
                <a:solidFill>
                  <a:schemeClr val="tx1">
                    <a:lumMod val="85000"/>
                    <a:lumOff val="15000"/>
                  </a:schemeClr>
                </a:solidFill>
                <a:latin typeface="Helvetica" panose="020B0604020202020204" pitchFamily="34" charset="0"/>
                <a:ea typeface="+mj-ea"/>
                <a:cs typeface="Helvetica" panose="020B0604020202020204" pitchFamily="34" charset="0"/>
              </a:rPr>
              <a:t>landbouw…</a:t>
            </a:r>
          </a:p>
          <a:p>
            <a:endParaRPr lang="nl-BE" dirty="0">
              <a:latin typeface="Helvetica" panose="020B0604020202020204" pitchFamily="34" charset="0"/>
              <a:cs typeface="Helvetica" panose="020B0604020202020204" pitchFamily="34" charset="0"/>
            </a:endParaRPr>
          </a:p>
        </p:txBody>
      </p:sp>
      <p:pic>
        <p:nvPicPr>
          <p:cNvPr id="6" name="Picture 2" descr="http://static.nationalgeographic.nl/pictures/genjUserPhotoPicture/original/41/37/34/duurzame-landbouw-343741.jp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2716699" y="4247644"/>
            <a:ext cx="2535523" cy="1901642"/>
          </a:xfrm>
          <a:prstGeom prst="rect">
            <a:avLst/>
          </a:prstGeom>
          <a:ln w="38100" cap="sq">
            <a:solidFill>
              <a:schemeClr val="tx1">
                <a:lumMod val="85000"/>
                <a:lumOff val="1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7" name="Picture 4" descr="http://www.refdag.nl/polopoly_fs/biologische_landbouw_heeft_in_ontwikkelingslanden_tot_drie_keer_hogere_opbrengsten_en_levert_in_de_rijke_landen_gemiddeld_net_zo_veel_op_als_gangbare_landbouw_1_70521!image/1589340796.jpg">
            <a:hlinkClick r:id="rId4"/>
          </p:cNvPr>
          <p:cNvPicPr>
            <a:picLocks noChangeAspect="1" noChangeArrowheads="1"/>
          </p:cNvPicPr>
          <p:nvPr/>
        </p:nvPicPr>
        <p:blipFill>
          <a:blip r:embed="rId5">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5435285" y="3983363"/>
            <a:ext cx="3240360" cy="2200823"/>
          </a:xfrm>
          <a:prstGeom prst="rect">
            <a:avLst/>
          </a:prstGeom>
          <a:ln w="38100" cap="sq">
            <a:solidFill>
              <a:schemeClr val="tx1">
                <a:lumMod val="85000"/>
                <a:lumOff val="1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 name="Picture 2" descr="http://www.steunglb.be/Portals/7/AFBEELDINGEN/hoevetoerisme1.jpg">
            <a:hlinkClick r:id="rId6"/>
          </p:cNvPr>
          <p:cNvPicPr>
            <a:picLocks noChangeAspect="1" noChangeArrowheads="1"/>
          </p:cNvPicPr>
          <p:nvPr/>
        </p:nvPicPr>
        <p:blipFill>
          <a:blip r:embed="rId7">
            <a:duotone>
              <a:prstClr val="black"/>
              <a:srgbClr val="D9C3A5">
                <a:tint val="50000"/>
                <a:satMod val="180000"/>
              </a:srgbClr>
            </a:duotone>
            <a:extLst>
              <a:ext uri="{28A0092B-C50C-407E-A947-70E740481C1C}">
                <a14:useLocalDpi xmlns:a14="http://schemas.microsoft.com/office/drawing/2010/main" xmlns="" val="0"/>
              </a:ext>
            </a:extLst>
          </a:blip>
          <a:srcRect/>
          <a:stretch>
            <a:fillRect/>
          </a:stretch>
        </p:blipFill>
        <p:spPr bwMode="auto">
          <a:xfrm>
            <a:off x="2716699" y="1846168"/>
            <a:ext cx="2965199" cy="1982447"/>
          </a:xfrm>
          <a:prstGeom prst="rect">
            <a:avLst/>
          </a:prstGeom>
          <a:ln w="38100" cap="sq">
            <a:solidFill>
              <a:schemeClr val="tx1">
                <a:lumMod val="85000"/>
                <a:lumOff val="1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Afbeelding 8"/>
          <p:cNvPicPr>
            <a:picLocks noChangeAspect="1"/>
          </p:cNvPicPr>
          <p:nvPr/>
        </p:nvPicPr>
        <p:blipFill>
          <a:blip r:embed="rId8">
            <a:duotone>
              <a:prstClr val="black"/>
              <a:srgbClr val="D9C3A5">
                <a:tint val="50000"/>
                <a:satMod val="180000"/>
              </a:srgbClr>
            </a:duotone>
            <a:extLst>
              <a:ext uri="{28A0092B-C50C-407E-A947-70E740481C1C}">
                <a14:useLocalDpi xmlns:a14="http://schemas.microsoft.com/office/drawing/2010/main" xmlns="" val="0"/>
              </a:ext>
            </a:extLst>
          </a:blip>
          <a:stretch>
            <a:fillRect/>
          </a:stretch>
        </p:blipFill>
        <p:spPr>
          <a:xfrm>
            <a:off x="6226019" y="1919963"/>
            <a:ext cx="2449626" cy="1834855"/>
          </a:xfrm>
          <a:prstGeom prst="rect">
            <a:avLst/>
          </a:prstGeom>
          <a:ln w="38100" cap="sq">
            <a:solidFill>
              <a:schemeClr val="tx1">
                <a:lumMod val="85000"/>
                <a:lumOff val="1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23475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7"/>
          <p:cNvSpPr>
            <a:spLocks noGrp="1"/>
          </p:cNvSpPr>
          <p:nvPr>
            <p:ph type="title"/>
          </p:nvPr>
        </p:nvSpPr>
        <p:spPr>
          <a:xfrm>
            <a:off x="1108371" y="519928"/>
            <a:ext cx="8362950" cy="1143000"/>
          </a:xfrm>
        </p:spPr>
        <p:txBody>
          <a:bodyPr>
            <a:normAutofit/>
          </a:bodyPr>
          <a:lstStyle/>
          <a:p>
            <a:pPr eaLnBrk="1" hangingPunct="1"/>
            <a:r>
              <a:rPr lang="en-US" altLang="nl-BE" sz="3200" dirty="0" err="1" smtClean="0">
                <a:solidFill>
                  <a:schemeClr val="tx1">
                    <a:lumMod val="85000"/>
                    <a:lumOff val="15000"/>
                  </a:schemeClr>
                </a:solidFill>
                <a:latin typeface="Helvetica" panose="020B0604020202020204" pitchFamily="34" charset="0"/>
                <a:cs typeface="Helvetica" panose="020B0604020202020204" pitchFamily="34" charset="0"/>
              </a:rPr>
              <a:t>Discours</a:t>
            </a:r>
            <a:r>
              <a:rPr lang="en-US" altLang="nl-BE" sz="3200" dirty="0" smtClean="0">
                <a:solidFill>
                  <a:schemeClr val="tx1">
                    <a:lumMod val="85000"/>
                    <a:lumOff val="15000"/>
                  </a:schemeClr>
                </a:solidFill>
                <a:latin typeface="Helvetica" panose="020B0604020202020204" pitchFamily="34" charset="0"/>
                <a:cs typeface="Helvetica" panose="020B0604020202020204" pitchFamily="34" charset="0"/>
              </a:rPr>
              <a:t> </a:t>
            </a:r>
          </a:p>
        </p:txBody>
      </p:sp>
      <p:sp>
        <p:nvSpPr>
          <p:cNvPr id="4" name="Tijdelijke aanduiding voor inhoud 3"/>
          <p:cNvSpPr>
            <a:spLocks noGrp="1"/>
          </p:cNvSpPr>
          <p:nvPr>
            <p:ph idx="1"/>
          </p:nvPr>
        </p:nvSpPr>
        <p:spPr>
          <a:xfrm>
            <a:off x="1241721" y="1832373"/>
            <a:ext cx="8229600" cy="4525963"/>
          </a:xfrm>
        </p:spPr>
        <p:txBody>
          <a:bodyPr/>
          <a:lstStyle/>
          <a:p>
            <a:r>
              <a:rPr lang="nl-BE" sz="1800" dirty="0">
                <a:solidFill>
                  <a:schemeClr val="tx1">
                    <a:lumMod val="85000"/>
                    <a:lumOff val="15000"/>
                  </a:schemeClr>
                </a:solidFill>
                <a:latin typeface="Helvetica" panose="020B0604020202020204" pitchFamily="34" charset="0"/>
                <a:cs typeface="Helvetica" panose="020B0604020202020204" pitchFamily="34" charset="0"/>
              </a:rPr>
              <a:t>Discoursen in de </a:t>
            </a:r>
            <a:r>
              <a:rPr lang="nl-BE" sz="1800" dirty="0" err="1">
                <a:solidFill>
                  <a:schemeClr val="tx1">
                    <a:lumMod val="85000"/>
                    <a:lumOff val="15000"/>
                  </a:schemeClr>
                </a:solidFill>
                <a:latin typeface="Helvetica" panose="020B0604020202020204" pitchFamily="34" charset="0"/>
                <a:cs typeface="Helvetica" panose="020B0604020202020204" pitchFamily="34" charset="0"/>
              </a:rPr>
              <a:t>stadslandbouw</a:t>
            </a: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pPr>
            <a:r>
              <a:rPr lang="nl-BE" sz="1800" dirty="0">
                <a:solidFill>
                  <a:schemeClr val="tx1">
                    <a:lumMod val="85000"/>
                    <a:lumOff val="15000"/>
                  </a:schemeClr>
                </a:solidFill>
                <a:latin typeface="Helvetica" panose="020B0604020202020204" pitchFamily="34" charset="0"/>
                <a:cs typeface="Helvetica" panose="020B0604020202020204" pitchFamily="34" charset="0"/>
              </a:rPr>
              <a:t>Gelinkt aan functies/objectieven</a:t>
            </a:r>
          </a:p>
          <a:p>
            <a:pPr>
              <a:buFontTx/>
              <a:buChar char="-"/>
            </a:pPr>
            <a:r>
              <a:rPr lang="nl-BE" sz="1800" dirty="0" smtClean="0">
                <a:solidFill>
                  <a:schemeClr val="tx1">
                    <a:lumMod val="85000"/>
                    <a:lumOff val="15000"/>
                  </a:schemeClr>
                </a:solidFill>
                <a:latin typeface="Helvetica" panose="020B0604020202020204" pitchFamily="34" charset="0"/>
                <a:cs typeface="Helvetica" panose="020B0604020202020204" pitchFamily="34" charset="0"/>
              </a:rPr>
              <a:t> Sociaal</a:t>
            </a: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a:buFontTx/>
              <a:buChar char="-"/>
            </a:pPr>
            <a:r>
              <a:rPr lang="nl-BE" sz="1800" dirty="0" smtClean="0">
                <a:solidFill>
                  <a:schemeClr val="tx1">
                    <a:lumMod val="85000"/>
                    <a:lumOff val="15000"/>
                  </a:schemeClr>
                </a:solidFill>
                <a:latin typeface="Helvetica" panose="020B0604020202020204" pitchFamily="34" charset="0"/>
                <a:cs typeface="Helvetica" panose="020B0604020202020204" pitchFamily="34" charset="0"/>
              </a:rPr>
              <a:t> Economisch</a:t>
            </a: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a:buFontTx/>
              <a:buChar char="-"/>
            </a:pPr>
            <a:r>
              <a:rPr lang="nl-BE" sz="1800" dirty="0" smtClean="0">
                <a:solidFill>
                  <a:schemeClr val="tx1">
                    <a:lumMod val="85000"/>
                    <a:lumOff val="15000"/>
                  </a:schemeClr>
                </a:solidFill>
                <a:latin typeface="Helvetica" panose="020B0604020202020204" pitchFamily="34" charset="0"/>
                <a:cs typeface="Helvetica" panose="020B0604020202020204" pitchFamily="34" charset="0"/>
              </a:rPr>
              <a:t> Ecologisch</a:t>
            </a: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a:buFontTx/>
              <a:buChar char="-"/>
            </a:pPr>
            <a:r>
              <a:rPr lang="nl-BE" sz="1800" dirty="0">
                <a:solidFill>
                  <a:schemeClr val="tx1">
                    <a:lumMod val="85000"/>
                    <a:lumOff val="15000"/>
                  </a:schemeClr>
                </a:solidFill>
                <a:latin typeface="Helvetica" panose="020B0604020202020204" pitchFamily="34" charset="0"/>
                <a:cs typeface="Helvetica" panose="020B0604020202020204" pitchFamily="34" charset="0"/>
              </a:rPr>
              <a:t>…</a:t>
            </a:r>
          </a:p>
          <a:p>
            <a:pPr marL="0" indent="0">
              <a:lnSpc>
                <a:spcPct val="150000"/>
              </a:lnSpc>
              <a:buNone/>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lnSpc>
                <a:spcPct val="150000"/>
              </a:lnSpc>
              <a:buNone/>
            </a:pPr>
            <a:r>
              <a:rPr lang="nl-BE" sz="1800" dirty="0">
                <a:solidFill>
                  <a:schemeClr val="tx1">
                    <a:lumMod val="85000"/>
                    <a:lumOff val="15000"/>
                  </a:schemeClr>
                </a:solidFill>
                <a:latin typeface="Helvetica" panose="020B0604020202020204" pitchFamily="34" charset="0"/>
                <a:cs typeface="Helvetica" panose="020B0604020202020204" pitchFamily="34" charset="0"/>
                <a:sym typeface="Wingdings" panose="05000000000000000000" pitchFamily="2" charset="2"/>
              </a:rPr>
              <a:t> </a:t>
            </a:r>
            <a:r>
              <a:rPr lang="nl-BE" sz="1800" dirty="0">
                <a:solidFill>
                  <a:schemeClr val="tx1">
                    <a:lumMod val="85000"/>
                    <a:lumOff val="15000"/>
                  </a:schemeClr>
                </a:solidFill>
                <a:latin typeface="Helvetica" panose="020B0604020202020204" pitchFamily="34" charset="0"/>
                <a:cs typeface="Helvetica" panose="020B0604020202020204" pitchFamily="34" charset="0"/>
              </a:rPr>
              <a:t>Afhankelijk van heersend(e) discours(en), krijgt het concept </a:t>
            </a:r>
            <a:r>
              <a:rPr lang="nl-BE" sz="1800" dirty="0" err="1">
                <a:solidFill>
                  <a:schemeClr val="tx1">
                    <a:lumMod val="85000"/>
                    <a:lumOff val="15000"/>
                  </a:schemeClr>
                </a:solidFill>
                <a:latin typeface="Helvetica" panose="020B0604020202020204" pitchFamily="34" charset="0"/>
                <a:cs typeface="Helvetica" panose="020B0604020202020204" pitchFamily="34" charset="0"/>
              </a:rPr>
              <a:t>stadslandbouw</a:t>
            </a:r>
            <a:r>
              <a:rPr lang="nl-BE" sz="1800" dirty="0">
                <a:solidFill>
                  <a:schemeClr val="tx1">
                    <a:lumMod val="85000"/>
                    <a:lumOff val="15000"/>
                  </a:schemeClr>
                </a:solidFill>
                <a:latin typeface="Helvetica" panose="020B0604020202020204" pitchFamily="34" charset="0"/>
                <a:cs typeface="Helvetica" panose="020B0604020202020204" pitchFamily="34" charset="0"/>
              </a:rPr>
              <a:t> een andere invulling in een bepaalde context </a:t>
            </a:r>
          </a:p>
          <a:p>
            <a:pPr marL="0" indent="0">
              <a:buNone/>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9" name="Tijdelijke aanduiding voor dianummer 3"/>
          <p:cNvSpPr>
            <a:spLocks noGrp="1"/>
          </p:cNvSpPr>
          <p:nvPr>
            <p:ph type="sldNum" sz="quarter" idx="12"/>
          </p:nvPr>
        </p:nvSpPr>
        <p:spPr>
          <a:ln>
            <a:noFill/>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E742CE4-9C1C-4109-926A-01803CDE4257}" type="slidenum">
              <a:rPr lang="nl-BE" altLang="nl-BE">
                <a:solidFill>
                  <a:schemeClr val="tx1">
                    <a:lumMod val="85000"/>
                    <a:lumOff val="15000"/>
                  </a:schemeClr>
                </a:solidFill>
              </a:rPr>
              <a:pPr eaLnBrk="1" hangingPunct="1"/>
              <a:t>15</a:t>
            </a:fld>
            <a:endParaRPr lang="nl-BE" altLang="nl-BE">
              <a:solidFill>
                <a:schemeClr val="tx1">
                  <a:lumMod val="85000"/>
                  <a:lumOff val="15000"/>
                </a:schemeClr>
              </a:solidFill>
            </a:endParaRPr>
          </a:p>
        </p:txBody>
      </p:sp>
    </p:spTree>
    <p:extLst>
      <p:ext uri="{BB962C8B-B14F-4D97-AF65-F5344CB8AC3E}">
        <p14:creationId xmlns:p14="http://schemas.microsoft.com/office/powerpoint/2010/main" xmlns="" val="3278376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latin typeface="Helvetica" panose="020B0604020202020204" pitchFamily="34" charset="0"/>
                <a:cs typeface="Helvetica" panose="020B0604020202020204" pitchFamily="34" charset="0"/>
              </a:rPr>
              <a:t>Gent als voorbeeld</a:t>
            </a:r>
            <a:endParaRPr lang="nl-BE" sz="3200" dirty="0">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a:xfrm>
            <a:off x="1097280" y="1845734"/>
            <a:ext cx="10058400" cy="1706935"/>
          </a:xfrm>
        </p:spPr>
        <p:txBody>
          <a:bodyPr>
            <a:noAutofit/>
          </a:bodyPr>
          <a:lstStyle/>
          <a:p>
            <a:pPr>
              <a:lnSpc>
                <a:spcPct val="150000"/>
              </a:lnSpc>
              <a:buFont typeface="Courier New" pitchFamily="49" charset="0"/>
              <a:buChar char="o"/>
            </a:pPr>
            <a:r>
              <a:rPr lang="nl-BE" dirty="0" smtClean="0">
                <a:latin typeface="Helvetica" pitchFamily="34" charset="0"/>
                <a:cs typeface="Helvetica" pitchFamily="34" charset="0"/>
              </a:rPr>
              <a:t> Ontwikkelingsproces van stadslandbouw in Gent</a:t>
            </a:r>
          </a:p>
          <a:p>
            <a:pPr lvl="1">
              <a:lnSpc>
                <a:spcPct val="150000"/>
              </a:lnSpc>
              <a:buFont typeface="Arial" pitchFamily="34" charset="0"/>
              <a:buChar char="•"/>
            </a:pPr>
            <a:r>
              <a:rPr lang="nl-BE" sz="2000" dirty="0" smtClean="0">
                <a:latin typeface="Helvetica" pitchFamily="34" charset="0"/>
                <a:cs typeface="Helvetica" pitchFamily="34" charset="0"/>
              </a:rPr>
              <a:t>Verschillende pioniersprojecten</a:t>
            </a:r>
          </a:p>
          <a:p>
            <a:pPr lvl="1">
              <a:lnSpc>
                <a:spcPct val="150000"/>
              </a:lnSpc>
              <a:buFont typeface="Arial" pitchFamily="34" charset="0"/>
              <a:buChar char="•"/>
            </a:pPr>
            <a:r>
              <a:rPr lang="nl-BE" sz="2000" dirty="0" smtClean="0">
                <a:latin typeface="Helvetica" pitchFamily="34" charset="0"/>
                <a:cs typeface="Helvetica" pitchFamily="34" charset="0"/>
              </a:rPr>
              <a:t>Hype, boom </a:t>
            </a:r>
          </a:p>
          <a:p>
            <a:pPr lvl="1">
              <a:lnSpc>
                <a:spcPct val="150000"/>
              </a:lnSpc>
              <a:buFont typeface="Arial" pitchFamily="34" charset="0"/>
              <a:buChar char="•"/>
            </a:pPr>
            <a:r>
              <a:rPr lang="nl-BE" sz="2000" dirty="0" smtClean="0">
                <a:latin typeface="Helvetica" pitchFamily="34" charset="0"/>
                <a:cs typeface="Helvetica" pitchFamily="34" charset="0"/>
              </a:rPr>
              <a:t>Recent fenomeen (+/- 3 jaar) </a:t>
            </a:r>
          </a:p>
          <a:p>
            <a:pPr lvl="1">
              <a:lnSpc>
                <a:spcPct val="150000"/>
              </a:lnSpc>
              <a:buFont typeface="Arial" pitchFamily="34" charset="0"/>
              <a:buChar char="•"/>
            </a:pPr>
            <a:r>
              <a:rPr lang="nl-BE" sz="2000" dirty="0" smtClean="0">
                <a:latin typeface="Helvetica" pitchFamily="34" charset="0"/>
                <a:cs typeface="Helvetica" pitchFamily="34" charset="0"/>
              </a:rPr>
              <a:t>Veel verschillende </a:t>
            </a:r>
            <a:r>
              <a:rPr lang="nl-BE" sz="2000" dirty="0" err="1" smtClean="0">
                <a:latin typeface="Helvetica" pitchFamily="34" charset="0"/>
                <a:cs typeface="Helvetica" pitchFamily="34" charset="0"/>
              </a:rPr>
              <a:t>stakeholders</a:t>
            </a:r>
            <a:endParaRPr lang="nl-BE" sz="2000" dirty="0" smtClean="0">
              <a:latin typeface="Helvetica" pitchFamily="34" charset="0"/>
              <a:cs typeface="Helvetica" pitchFamily="34" charset="0"/>
            </a:endParaRPr>
          </a:p>
          <a:p>
            <a:pPr>
              <a:buFont typeface="Courier New" pitchFamily="49" charset="0"/>
              <a:buChar char="o"/>
            </a:pPr>
            <a:endParaRPr lang="nl-BE" dirty="0" smtClean="0">
              <a:latin typeface="Helvetica" pitchFamily="34" charset="0"/>
              <a:cs typeface="Helvetica" pitchFamily="34" charset="0"/>
            </a:endParaRPr>
          </a:p>
          <a:p>
            <a:endParaRPr lang="nl-BE" dirty="0">
              <a:latin typeface="Helvetica" pitchFamily="34" charset="0"/>
              <a:cs typeface="Helvetica" pitchFamily="34" charset="0"/>
            </a:endParaRPr>
          </a:p>
        </p:txBody>
      </p:sp>
      <p:pic>
        <p:nvPicPr>
          <p:cNvPr id="7" name="Picture 5" descr="http://masterfulfacilitation.com/social/wp-content/uploads/2011/09/brainstorm-sessino.jpg"/>
          <p:cNvPicPr>
            <a:picLocks noChangeAspect="1" noChangeArrowheads="1"/>
          </p:cNvPicPr>
          <p:nvPr/>
        </p:nvPicPr>
        <p:blipFill>
          <a:blip r:embed="rId2"/>
          <a:srcRect b="12834"/>
          <a:stretch>
            <a:fillRect/>
          </a:stretch>
        </p:blipFill>
        <p:spPr bwMode="auto">
          <a:xfrm>
            <a:off x="8646059" y="2134028"/>
            <a:ext cx="2424113" cy="2479701"/>
          </a:xfrm>
          <a:prstGeom prst="rect">
            <a:avLst/>
          </a:prstGeom>
          <a:noFill/>
          <a:ln w="9525">
            <a:noFill/>
            <a:miter lim="800000"/>
            <a:headEnd/>
            <a:tailEnd/>
          </a:ln>
        </p:spPr>
      </p:pic>
      <p:cxnSp>
        <p:nvCxnSpPr>
          <p:cNvPr id="8" name="Gekromde verbindingslijn 7"/>
          <p:cNvCxnSpPr/>
          <p:nvPr/>
        </p:nvCxnSpPr>
        <p:spPr>
          <a:xfrm>
            <a:off x="4929738" y="3732348"/>
            <a:ext cx="3612629" cy="5846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kstvak 8"/>
          <p:cNvSpPr txBox="1"/>
          <p:nvPr/>
        </p:nvSpPr>
        <p:spPr>
          <a:xfrm>
            <a:off x="1024597" y="4491782"/>
            <a:ext cx="3289683" cy="400110"/>
          </a:xfrm>
          <a:prstGeom prst="rect">
            <a:avLst/>
          </a:prstGeom>
          <a:noFill/>
        </p:spPr>
        <p:txBody>
          <a:bodyPr wrap="none" rtlCol="0">
            <a:spAutoFit/>
          </a:bodyPr>
          <a:lstStyle/>
          <a:p>
            <a:pPr>
              <a:buClr>
                <a:schemeClr val="accent1"/>
              </a:buClr>
              <a:buFont typeface="Courier New" pitchFamily="49" charset="0"/>
              <a:buChar char="o"/>
            </a:pPr>
            <a:r>
              <a:rPr lang="nl-BE" sz="2000" dirty="0" smtClean="0">
                <a:solidFill>
                  <a:schemeClr val="tx1">
                    <a:lumMod val="85000"/>
                    <a:lumOff val="15000"/>
                  </a:schemeClr>
                </a:solidFill>
                <a:latin typeface="Helvetica" pitchFamily="34" charset="0"/>
                <a:cs typeface="Helvetica" pitchFamily="34" charset="0"/>
              </a:rPr>
              <a:t> Rol van discoursen hierin</a:t>
            </a:r>
            <a:endParaRPr lang="nl-BE" sz="2000" dirty="0">
              <a:solidFill>
                <a:schemeClr val="tx1">
                  <a:lumMod val="85000"/>
                  <a:lumOff val="15000"/>
                </a:schemeClr>
              </a:solidFill>
            </a:endParaRPr>
          </a:p>
        </p:txBody>
      </p:sp>
    </p:spTree>
    <p:extLst>
      <p:ext uri="{BB962C8B-B14F-4D97-AF65-F5344CB8AC3E}">
        <p14:creationId xmlns:p14="http://schemas.microsoft.com/office/powerpoint/2010/main" xmlns="" val="38992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solidFill>
                  <a:schemeClr val="tx1">
                    <a:lumMod val="85000"/>
                    <a:lumOff val="15000"/>
                  </a:schemeClr>
                </a:solidFill>
                <a:latin typeface="Helvetica" pitchFamily="34" charset="0"/>
                <a:cs typeface="Helvetica" pitchFamily="34" charset="0"/>
              </a:rPr>
              <a:t>Gent: een stukje geschiedenis</a:t>
            </a:r>
            <a:endParaRPr lang="nl-BE" sz="3200" dirty="0">
              <a:solidFill>
                <a:schemeClr val="tx1">
                  <a:lumMod val="85000"/>
                  <a:lumOff val="15000"/>
                </a:schemeClr>
              </a:solidFill>
              <a:latin typeface="Helvetica" pitchFamily="34" charset="0"/>
              <a:cs typeface="Helvetica" pitchFamily="34" charset="0"/>
            </a:endParaRPr>
          </a:p>
        </p:txBody>
      </p:sp>
      <p:sp>
        <p:nvSpPr>
          <p:cNvPr id="3" name="Tijdelijke aanduiding voor inhoud 2"/>
          <p:cNvSpPr>
            <a:spLocks noGrp="1"/>
          </p:cNvSpPr>
          <p:nvPr>
            <p:ph idx="1"/>
          </p:nvPr>
        </p:nvSpPr>
        <p:spPr>
          <a:xfrm>
            <a:off x="0" y="4472832"/>
            <a:ext cx="3610360" cy="1000689"/>
          </a:xfrm>
          <a:solidFill>
            <a:schemeClr val="accent1"/>
          </a:solidFill>
          <a:ln>
            <a:solidFill>
              <a:schemeClr val="accent1"/>
            </a:solidFill>
          </a:ln>
        </p:spPr>
        <p:txBody>
          <a:bodyPr>
            <a:normAutofit/>
          </a:bodyPr>
          <a:lstStyle/>
          <a:p>
            <a:pPr marL="0" indent="0">
              <a:lnSpc>
                <a:spcPct val="100000"/>
              </a:lnSpc>
              <a:buNone/>
            </a:pPr>
            <a:r>
              <a:rPr lang="nl-BE" sz="1800" dirty="0" smtClean="0">
                <a:solidFill>
                  <a:schemeClr val="tx1">
                    <a:lumMod val="85000"/>
                    <a:lumOff val="15000"/>
                  </a:schemeClr>
                </a:solidFill>
                <a:latin typeface="Helvetica" pitchFamily="34" charset="0"/>
                <a:cs typeface="Helvetica" pitchFamily="34" charset="0"/>
              </a:rPr>
              <a:t>Voorbeelden </a:t>
            </a:r>
            <a:r>
              <a:rPr lang="nl-BE" sz="1800" dirty="0">
                <a:solidFill>
                  <a:schemeClr val="tx1">
                    <a:lumMod val="85000"/>
                    <a:lumOff val="15000"/>
                  </a:schemeClr>
                </a:solidFill>
                <a:latin typeface="Helvetica" pitchFamily="34" charset="0"/>
                <a:cs typeface="Helvetica" pitchFamily="34" charset="0"/>
              </a:rPr>
              <a:t>van goede </a:t>
            </a:r>
            <a:r>
              <a:rPr lang="nl-BE" sz="1800" dirty="0" smtClean="0">
                <a:solidFill>
                  <a:schemeClr val="tx1">
                    <a:lumMod val="85000"/>
                    <a:lumOff val="15000"/>
                  </a:schemeClr>
                </a:solidFill>
                <a:latin typeface="Helvetica" pitchFamily="34" charset="0"/>
                <a:cs typeface="Helvetica" pitchFamily="34" charset="0"/>
              </a:rPr>
              <a:t>aanpak</a:t>
            </a:r>
          </a:p>
          <a:p>
            <a:pPr marL="292608" lvl="1" indent="0">
              <a:lnSpc>
                <a:spcPct val="100000"/>
              </a:lnSpc>
              <a:buNone/>
            </a:pPr>
            <a:r>
              <a:rPr lang="nl-BE" sz="1600" dirty="0" smtClean="0">
                <a:solidFill>
                  <a:schemeClr val="tx1">
                    <a:lumMod val="85000"/>
                    <a:lumOff val="15000"/>
                  </a:schemeClr>
                </a:solidFill>
                <a:latin typeface="Helvetica" pitchFamily="34" charset="0"/>
                <a:cs typeface="Helvetica" pitchFamily="34" charset="0"/>
              </a:rPr>
              <a:t>1: De Site  (2006)</a:t>
            </a:r>
          </a:p>
          <a:p>
            <a:pPr marL="292608" lvl="1" indent="0">
              <a:lnSpc>
                <a:spcPct val="100000"/>
              </a:lnSpc>
              <a:buNone/>
            </a:pPr>
            <a:r>
              <a:rPr lang="nl-BE" sz="1600" dirty="0" smtClean="0">
                <a:solidFill>
                  <a:schemeClr val="tx1">
                    <a:lumMod val="85000"/>
                    <a:lumOff val="15000"/>
                  </a:schemeClr>
                </a:solidFill>
                <a:latin typeface="Helvetica" pitchFamily="34" charset="0"/>
                <a:cs typeface="Helvetica" pitchFamily="34" charset="0"/>
              </a:rPr>
              <a:t>2: </a:t>
            </a:r>
            <a:r>
              <a:rPr lang="nl-BE" sz="1600" dirty="0" err="1" smtClean="0">
                <a:solidFill>
                  <a:schemeClr val="tx1">
                    <a:lumMod val="85000"/>
                    <a:lumOff val="15000"/>
                  </a:schemeClr>
                </a:solidFill>
                <a:latin typeface="Helvetica" pitchFamily="34" charset="0"/>
                <a:cs typeface="Helvetica" pitchFamily="34" charset="0"/>
              </a:rPr>
              <a:t>Groe</a:t>
            </a:r>
            <a:r>
              <a:rPr lang="nl-BE" sz="1600" dirty="0" smtClean="0">
                <a:solidFill>
                  <a:schemeClr val="tx1">
                    <a:lumMod val="85000"/>
                    <a:lumOff val="15000"/>
                  </a:schemeClr>
                </a:solidFill>
                <a:latin typeface="Helvetica" pitchFamily="34" charset="0"/>
                <a:cs typeface="Helvetica" pitchFamily="34" charset="0"/>
              </a:rPr>
              <a:t>(n)ten uit Gent (2012)</a:t>
            </a:r>
          </a:p>
        </p:txBody>
      </p:sp>
      <p:cxnSp>
        <p:nvCxnSpPr>
          <p:cNvPr id="8" name="Rechte verbindingslijn met pijl 7"/>
          <p:cNvCxnSpPr/>
          <p:nvPr/>
        </p:nvCxnSpPr>
        <p:spPr>
          <a:xfrm flipV="1">
            <a:off x="1789889" y="2276272"/>
            <a:ext cx="9902758" cy="19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10478518" y="2393005"/>
            <a:ext cx="1838965" cy="646331"/>
          </a:xfrm>
          <a:prstGeom prst="rect">
            <a:avLst/>
          </a:prstGeom>
          <a:solidFill>
            <a:schemeClr val="accent1"/>
          </a:solid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Gent: Klimaat-</a:t>
            </a:r>
          </a:p>
          <a:p>
            <a:r>
              <a:rPr lang="nl-BE" dirty="0" smtClean="0">
                <a:solidFill>
                  <a:schemeClr val="tx1">
                    <a:lumMod val="85000"/>
                    <a:lumOff val="15000"/>
                  </a:schemeClr>
                </a:solidFill>
                <a:latin typeface="Helvetica" pitchFamily="34" charset="0"/>
                <a:cs typeface="Helvetica" pitchFamily="34" charset="0"/>
              </a:rPr>
              <a:t>neutraal in 2050</a:t>
            </a:r>
            <a:endParaRPr lang="nl-BE" dirty="0">
              <a:solidFill>
                <a:schemeClr val="tx1">
                  <a:lumMod val="85000"/>
                  <a:lumOff val="15000"/>
                </a:schemeClr>
              </a:solidFill>
              <a:latin typeface="Helvetica" pitchFamily="34" charset="0"/>
              <a:cs typeface="Helvetica" pitchFamily="34" charset="0"/>
            </a:endParaRPr>
          </a:p>
        </p:txBody>
      </p:sp>
      <p:sp>
        <p:nvSpPr>
          <p:cNvPr id="11" name="Tekstvak 10"/>
          <p:cNvSpPr txBox="1"/>
          <p:nvPr/>
        </p:nvSpPr>
        <p:spPr>
          <a:xfrm>
            <a:off x="8402418" y="3304162"/>
            <a:ext cx="1826141" cy="369332"/>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Beleidsstrategie</a:t>
            </a:r>
            <a:endParaRPr lang="nl-BE" dirty="0">
              <a:solidFill>
                <a:schemeClr val="tx1">
                  <a:lumMod val="85000"/>
                  <a:lumOff val="15000"/>
                </a:schemeClr>
              </a:solidFill>
              <a:latin typeface="Helvetica" pitchFamily="34" charset="0"/>
              <a:cs typeface="Helvetica" pitchFamily="34" charset="0"/>
            </a:endParaRPr>
          </a:p>
        </p:txBody>
      </p:sp>
      <p:sp>
        <p:nvSpPr>
          <p:cNvPr id="12" name="Tekstvak 11"/>
          <p:cNvSpPr txBox="1"/>
          <p:nvPr/>
        </p:nvSpPr>
        <p:spPr>
          <a:xfrm>
            <a:off x="8288928" y="1828800"/>
            <a:ext cx="1582484" cy="369332"/>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Oktober 2013</a:t>
            </a:r>
            <a:endParaRPr lang="nl-BE" dirty="0">
              <a:solidFill>
                <a:schemeClr val="tx1">
                  <a:lumMod val="85000"/>
                  <a:lumOff val="15000"/>
                </a:schemeClr>
              </a:solidFill>
              <a:latin typeface="Helvetica" pitchFamily="34" charset="0"/>
              <a:cs typeface="Helvetica" pitchFamily="34" charset="0"/>
            </a:endParaRPr>
          </a:p>
        </p:txBody>
      </p:sp>
      <p:sp>
        <p:nvSpPr>
          <p:cNvPr id="13" name="Tekstvak 12"/>
          <p:cNvSpPr txBox="1"/>
          <p:nvPr/>
        </p:nvSpPr>
        <p:spPr>
          <a:xfrm>
            <a:off x="1868672" y="3657600"/>
            <a:ext cx="2373407" cy="646331"/>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Visietekst werkgroep </a:t>
            </a:r>
          </a:p>
          <a:p>
            <a:r>
              <a:rPr lang="nl-BE" dirty="0" smtClean="0">
                <a:solidFill>
                  <a:schemeClr val="tx1">
                    <a:lumMod val="85000"/>
                    <a:lumOff val="15000"/>
                  </a:schemeClr>
                </a:solidFill>
                <a:latin typeface="Helvetica" pitchFamily="34" charset="0"/>
                <a:cs typeface="Helvetica" pitchFamily="34" charset="0"/>
              </a:rPr>
              <a:t>stadslandbouw</a:t>
            </a:r>
            <a:endParaRPr lang="nl-BE" dirty="0">
              <a:solidFill>
                <a:schemeClr val="tx1">
                  <a:lumMod val="85000"/>
                  <a:lumOff val="15000"/>
                </a:schemeClr>
              </a:solidFill>
              <a:latin typeface="Helvetica" pitchFamily="34" charset="0"/>
              <a:cs typeface="Helvetica" pitchFamily="34" charset="0"/>
            </a:endParaRPr>
          </a:p>
        </p:txBody>
      </p:sp>
      <p:sp>
        <p:nvSpPr>
          <p:cNvPr id="14" name="Tekstvak 13"/>
          <p:cNvSpPr txBox="1"/>
          <p:nvPr/>
        </p:nvSpPr>
        <p:spPr>
          <a:xfrm>
            <a:off x="6071021" y="2645923"/>
            <a:ext cx="1992853" cy="369332"/>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Conclusie scriptie</a:t>
            </a:r>
            <a:endParaRPr lang="nl-BE" dirty="0">
              <a:solidFill>
                <a:schemeClr val="tx1">
                  <a:lumMod val="85000"/>
                  <a:lumOff val="15000"/>
                </a:schemeClr>
              </a:solidFill>
              <a:latin typeface="Helvetica" pitchFamily="34" charset="0"/>
              <a:cs typeface="Helvetica" pitchFamily="34" charset="0"/>
            </a:endParaRPr>
          </a:p>
        </p:txBody>
      </p:sp>
      <p:sp>
        <p:nvSpPr>
          <p:cNvPr id="15" name="Tekstvak 14"/>
          <p:cNvSpPr txBox="1"/>
          <p:nvPr/>
        </p:nvSpPr>
        <p:spPr>
          <a:xfrm>
            <a:off x="6032111" y="1828800"/>
            <a:ext cx="1184940" cy="369332"/>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Juni 2013</a:t>
            </a:r>
            <a:endParaRPr lang="nl-BE" dirty="0">
              <a:solidFill>
                <a:schemeClr val="tx1">
                  <a:lumMod val="85000"/>
                  <a:lumOff val="15000"/>
                </a:schemeClr>
              </a:solidFill>
              <a:latin typeface="Helvetica" pitchFamily="34" charset="0"/>
              <a:cs typeface="Helvetica" pitchFamily="34" charset="0"/>
            </a:endParaRPr>
          </a:p>
        </p:txBody>
      </p:sp>
      <p:sp>
        <p:nvSpPr>
          <p:cNvPr id="16" name="Tekstvak 15"/>
          <p:cNvSpPr txBox="1"/>
          <p:nvPr/>
        </p:nvSpPr>
        <p:spPr>
          <a:xfrm>
            <a:off x="3872570" y="1828800"/>
            <a:ext cx="1223412" cy="369332"/>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April 2013</a:t>
            </a:r>
            <a:endParaRPr lang="nl-BE" dirty="0">
              <a:solidFill>
                <a:schemeClr val="tx1">
                  <a:lumMod val="85000"/>
                  <a:lumOff val="15000"/>
                </a:schemeClr>
              </a:solidFill>
              <a:latin typeface="Helvetica" pitchFamily="34" charset="0"/>
              <a:cs typeface="Helvetica" pitchFamily="34" charset="0"/>
            </a:endParaRPr>
          </a:p>
        </p:txBody>
      </p:sp>
      <p:sp>
        <p:nvSpPr>
          <p:cNvPr id="17" name="Tekstvak 16"/>
          <p:cNvSpPr txBox="1"/>
          <p:nvPr/>
        </p:nvSpPr>
        <p:spPr>
          <a:xfrm>
            <a:off x="3930937" y="2840477"/>
            <a:ext cx="2133918" cy="923330"/>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Verantwoordelijke </a:t>
            </a:r>
          </a:p>
          <a:p>
            <a:r>
              <a:rPr lang="nl-BE" dirty="0" smtClean="0">
                <a:solidFill>
                  <a:schemeClr val="tx1">
                    <a:lumMod val="85000"/>
                    <a:lumOff val="15000"/>
                  </a:schemeClr>
                </a:solidFill>
                <a:latin typeface="Helvetica" pitchFamily="34" charset="0"/>
                <a:cs typeface="Helvetica" pitchFamily="34" charset="0"/>
              </a:rPr>
              <a:t>aangesteld binnen </a:t>
            </a:r>
          </a:p>
          <a:p>
            <a:r>
              <a:rPr lang="nl-BE" dirty="0" smtClean="0">
                <a:solidFill>
                  <a:schemeClr val="tx1">
                    <a:lumMod val="85000"/>
                    <a:lumOff val="15000"/>
                  </a:schemeClr>
                </a:solidFill>
                <a:latin typeface="Helvetica" pitchFamily="34" charset="0"/>
                <a:cs typeface="Helvetica" pitchFamily="34" charset="0"/>
              </a:rPr>
              <a:t>stad</a:t>
            </a:r>
            <a:endParaRPr lang="nl-BE" dirty="0">
              <a:solidFill>
                <a:schemeClr val="tx1">
                  <a:lumMod val="85000"/>
                  <a:lumOff val="15000"/>
                </a:schemeClr>
              </a:solidFill>
              <a:latin typeface="Helvetica" pitchFamily="34" charset="0"/>
              <a:cs typeface="Helvetica" pitchFamily="34" charset="0"/>
            </a:endParaRPr>
          </a:p>
        </p:txBody>
      </p:sp>
      <p:sp>
        <p:nvSpPr>
          <p:cNvPr id="18" name="Tekstvak 17"/>
          <p:cNvSpPr txBox="1"/>
          <p:nvPr/>
        </p:nvSpPr>
        <p:spPr>
          <a:xfrm>
            <a:off x="1829762" y="1848256"/>
            <a:ext cx="1826141" cy="369332"/>
          </a:xfrm>
          <a:prstGeom prst="rect">
            <a:avLst/>
          </a:prstGeom>
          <a:no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December 2012</a:t>
            </a:r>
            <a:endParaRPr lang="nl-BE" dirty="0">
              <a:solidFill>
                <a:schemeClr val="tx1">
                  <a:lumMod val="85000"/>
                  <a:lumOff val="15000"/>
                </a:schemeClr>
              </a:solidFill>
              <a:latin typeface="Helvetica" pitchFamily="34" charset="0"/>
              <a:cs typeface="Helvetica" pitchFamily="34" charset="0"/>
            </a:endParaRPr>
          </a:p>
        </p:txBody>
      </p:sp>
      <p:cxnSp>
        <p:nvCxnSpPr>
          <p:cNvPr id="20" name="Rechte verbindingslijn met pijl 19"/>
          <p:cNvCxnSpPr/>
          <p:nvPr/>
        </p:nvCxnSpPr>
        <p:spPr>
          <a:xfrm>
            <a:off x="8540885" y="2120630"/>
            <a:ext cx="0" cy="110895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1981200" y="2136843"/>
            <a:ext cx="3243" cy="152075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p:cNvCxnSpPr/>
          <p:nvPr/>
        </p:nvCxnSpPr>
        <p:spPr>
          <a:xfrm>
            <a:off x="6203004" y="2117386"/>
            <a:ext cx="3243" cy="56744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a:off x="4043463" y="2117387"/>
            <a:ext cx="3243" cy="80091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kstvak 30"/>
          <p:cNvSpPr txBox="1"/>
          <p:nvPr/>
        </p:nvSpPr>
        <p:spPr>
          <a:xfrm>
            <a:off x="8496452" y="3651115"/>
            <a:ext cx="1710725" cy="369332"/>
          </a:xfrm>
          <a:prstGeom prst="rect">
            <a:avLst/>
          </a:prstGeom>
          <a:solidFill>
            <a:schemeClr val="accent1"/>
          </a:solid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Gent en Garde</a:t>
            </a:r>
            <a:endParaRPr lang="nl-BE" dirty="0">
              <a:solidFill>
                <a:schemeClr val="tx1">
                  <a:lumMod val="85000"/>
                  <a:lumOff val="15000"/>
                </a:schemeClr>
              </a:solidFill>
              <a:latin typeface="Helvetica" pitchFamily="34" charset="0"/>
              <a:cs typeface="Helvetica" pitchFamily="34" charset="0"/>
            </a:endParaRPr>
          </a:p>
        </p:txBody>
      </p:sp>
      <p:sp>
        <p:nvSpPr>
          <p:cNvPr id="33" name="Tekstvak 32"/>
          <p:cNvSpPr txBox="1"/>
          <p:nvPr/>
        </p:nvSpPr>
        <p:spPr>
          <a:xfrm>
            <a:off x="0" y="1855426"/>
            <a:ext cx="1787669" cy="1477328"/>
          </a:xfrm>
          <a:prstGeom prst="rect">
            <a:avLst/>
          </a:prstGeom>
          <a:solidFill>
            <a:schemeClr val="accent1"/>
          </a:solidFill>
        </p:spPr>
        <p:txBody>
          <a:bodyPr wrap="none" rtlCol="0">
            <a:spAutoFit/>
          </a:bodyPr>
          <a:lstStyle/>
          <a:p>
            <a:r>
              <a:rPr lang="nl-BE" dirty="0" smtClean="0">
                <a:solidFill>
                  <a:schemeClr val="tx1">
                    <a:lumMod val="85000"/>
                    <a:lumOff val="15000"/>
                  </a:schemeClr>
                </a:solidFill>
                <a:latin typeface="Helvetica" pitchFamily="34" charset="0"/>
                <a:cs typeface="Helvetica" pitchFamily="34" charset="0"/>
              </a:rPr>
              <a:t>2011:</a:t>
            </a:r>
          </a:p>
          <a:p>
            <a:r>
              <a:rPr lang="nl-BE" dirty="0" smtClean="0">
                <a:solidFill>
                  <a:schemeClr val="tx1">
                    <a:lumMod val="85000"/>
                    <a:lumOff val="15000"/>
                  </a:schemeClr>
                </a:solidFill>
                <a:latin typeface="Helvetica" pitchFamily="34" charset="0"/>
                <a:cs typeface="Helvetica" pitchFamily="34" charset="0"/>
              </a:rPr>
              <a:t>Werkgroep </a:t>
            </a:r>
          </a:p>
          <a:p>
            <a:r>
              <a:rPr lang="nl-BE" dirty="0" smtClean="0">
                <a:solidFill>
                  <a:schemeClr val="tx1">
                    <a:lumMod val="85000"/>
                    <a:lumOff val="15000"/>
                  </a:schemeClr>
                </a:solidFill>
                <a:latin typeface="Helvetica" pitchFamily="34" charset="0"/>
                <a:cs typeface="Helvetica" pitchFamily="34" charset="0"/>
              </a:rPr>
              <a:t>stadslandbouw </a:t>
            </a:r>
          </a:p>
          <a:p>
            <a:r>
              <a:rPr lang="nl-BE" dirty="0" smtClean="0">
                <a:solidFill>
                  <a:schemeClr val="tx1">
                    <a:lumMod val="85000"/>
                    <a:lumOff val="15000"/>
                  </a:schemeClr>
                </a:solidFill>
                <a:latin typeface="Helvetica" pitchFamily="34" charset="0"/>
                <a:cs typeface="Helvetica" pitchFamily="34" charset="0"/>
              </a:rPr>
              <a:t>(uit transitie-</a:t>
            </a:r>
          </a:p>
          <a:p>
            <a:r>
              <a:rPr lang="nl-BE" dirty="0" smtClean="0">
                <a:solidFill>
                  <a:schemeClr val="tx1">
                    <a:lumMod val="85000"/>
                    <a:lumOff val="15000"/>
                  </a:schemeClr>
                </a:solidFill>
                <a:latin typeface="Helvetica" pitchFamily="34" charset="0"/>
                <a:cs typeface="Helvetica" pitchFamily="34" charset="0"/>
              </a:rPr>
              <a:t>beweging)</a:t>
            </a:r>
            <a:endParaRPr lang="nl-BE" dirty="0">
              <a:solidFill>
                <a:schemeClr val="tx1">
                  <a:lumMod val="85000"/>
                  <a:lumOff val="15000"/>
                </a:schemeClr>
              </a:solidFill>
              <a:latin typeface="Helvetica" pitchFamily="34" charset="0"/>
              <a:cs typeface="Helvetica" pitchFamily="34" charset="0"/>
            </a:endParaRPr>
          </a:p>
        </p:txBody>
      </p:sp>
      <p:cxnSp>
        <p:nvCxnSpPr>
          <p:cNvPr id="35" name="Rechte verbindingslijn 34"/>
          <p:cNvCxnSpPr/>
          <p:nvPr/>
        </p:nvCxnSpPr>
        <p:spPr>
          <a:xfrm>
            <a:off x="8319752" y="1880315"/>
            <a:ext cx="25758" cy="422427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7" name="Tijdelijke aanduiding voor inhoud 2"/>
          <p:cNvSpPr txBox="1">
            <a:spLocks/>
          </p:cNvSpPr>
          <p:nvPr/>
        </p:nvSpPr>
        <p:spPr>
          <a:xfrm>
            <a:off x="8388439" y="5357611"/>
            <a:ext cx="3803562" cy="643943"/>
          </a:xfrm>
          <a:prstGeom prst="rect">
            <a:avLst/>
          </a:prstGeom>
          <a:solidFill>
            <a:schemeClr val="accent1"/>
          </a:solidFill>
          <a:ln>
            <a:solidFill>
              <a:schemeClr val="accent1"/>
            </a:solidFill>
          </a:ln>
        </p:spPr>
        <p:txBody>
          <a:bodyPr vert="horz" lIns="0" tIns="45720" rIns="0" bIns="45720" rtlCol="0">
            <a:noAutofit/>
          </a:bodyPr>
          <a:lstStyle/>
          <a:p>
            <a:pPr marL="0" marR="0" lvl="0" indent="0" algn="l" defTabSz="914400" rtl="0" eaLnBrk="1" fontAlgn="auto" latinLnBrk="0" hangingPunct="1">
              <a:lnSpc>
                <a:spcPct val="100000"/>
              </a:lnSpc>
              <a:spcBef>
                <a:spcPts val="1200"/>
              </a:spcBef>
              <a:spcAft>
                <a:spcPts val="200"/>
              </a:spcAft>
              <a:buClr>
                <a:schemeClr val="accent1"/>
              </a:buClr>
              <a:buSzPct val="100000"/>
              <a:buFont typeface="Calibri" panose="020F0502020204030204" pitchFamily="34" charset="0"/>
              <a:buNone/>
              <a:tabLst/>
              <a:defRPr/>
            </a:pPr>
            <a:r>
              <a:rPr kumimoji="0" lang="nl-BE" b="0"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Helvetica" pitchFamily="34" charset="0"/>
              </a:rPr>
              <a:t>Heel wat nieuwe projecten</a:t>
            </a:r>
            <a:r>
              <a:rPr lang="nl-BE" dirty="0" smtClean="0">
                <a:solidFill>
                  <a:schemeClr val="tx1">
                    <a:lumMod val="85000"/>
                    <a:lumOff val="15000"/>
                  </a:schemeClr>
                </a:solidFill>
                <a:latin typeface="Helvetica" pitchFamily="34" charset="0"/>
                <a:cs typeface="Helvetica" pitchFamily="34" charset="0"/>
              </a:rPr>
              <a:t>: 	</a:t>
            </a:r>
            <a:r>
              <a:rPr kumimoji="0" lang="nl-BE" sz="1600" b="0"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Helvetica" pitchFamily="34" charset="0"/>
              </a:rPr>
              <a:t>bv.</a:t>
            </a:r>
            <a:r>
              <a:rPr kumimoji="0" lang="nl-BE" sz="1600" b="0" i="0" u="none" strike="noStrike" kern="1200" cap="none" spc="0" normalizeH="0" noProof="0" dirty="0" smtClean="0">
                <a:ln>
                  <a:noFill/>
                </a:ln>
                <a:solidFill>
                  <a:schemeClr val="tx1">
                    <a:lumMod val="85000"/>
                    <a:lumOff val="15000"/>
                  </a:schemeClr>
                </a:solidFill>
                <a:effectLst/>
                <a:uLnTx/>
                <a:uFillTx/>
                <a:latin typeface="Helvetica" pitchFamily="34" charset="0"/>
                <a:ea typeface="+mn-ea"/>
                <a:cs typeface="Helvetica" pitchFamily="34" charset="0"/>
              </a:rPr>
              <a:t> Roof </a:t>
            </a:r>
            <a:r>
              <a:rPr kumimoji="0" lang="nl-BE" sz="1600" b="0" i="0" u="none" strike="noStrike" kern="1200" cap="none" spc="0" normalizeH="0" noProof="0" dirty="0" err="1" smtClean="0">
                <a:ln>
                  <a:noFill/>
                </a:ln>
                <a:solidFill>
                  <a:schemeClr val="tx1">
                    <a:lumMod val="85000"/>
                    <a:lumOff val="15000"/>
                  </a:schemeClr>
                </a:solidFill>
                <a:effectLst/>
                <a:uLnTx/>
                <a:uFillTx/>
                <a:latin typeface="Helvetica" pitchFamily="34" charset="0"/>
                <a:ea typeface="+mn-ea"/>
                <a:cs typeface="Helvetica" pitchFamily="34" charset="0"/>
              </a:rPr>
              <a:t>Food</a:t>
            </a:r>
            <a:r>
              <a:rPr kumimoji="0" lang="nl-BE" sz="1600" b="0" i="0" u="none" strike="noStrike" kern="1200" cap="none" spc="0" normalizeH="0" noProof="0" dirty="0" smtClean="0">
                <a:ln>
                  <a:noFill/>
                </a:ln>
                <a:solidFill>
                  <a:schemeClr val="tx1">
                    <a:lumMod val="85000"/>
                    <a:lumOff val="15000"/>
                  </a:schemeClr>
                </a:solidFill>
                <a:effectLst/>
                <a:uLnTx/>
                <a:uFillTx/>
                <a:latin typeface="Helvetica" pitchFamily="34" charset="0"/>
                <a:ea typeface="+mn-ea"/>
                <a:cs typeface="Helvetica" pitchFamily="34" charset="0"/>
              </a:rPr>
              <a:t> (2015)</a:t>
            </a:r>
            <a:endParaRPr kumimoji="0" lang="nl-BE" sz="1600" b="0" i="0" u="none" strike="noStrike" kern="1200" cap="none" spc="0" normalizeH="0" baseline="0" noProof="0" dirty="0" smtClean="0">
              <a:ln>
                <a:noFill/>
              </a:ln>
              <a:solidFill>
                <a:schemeClr val="tx1">
                  <a:lumMod val="85000"/>
                  <a:lumOff val="15000"/>
                </a:schemeClr>
              </a:solidFill>
              <a:effectLst/>
              <a:uLnTx/>
              <a:uFillTx/>
              <a:latin typeface="Helvetica" pitchFamily="34" charset="0"/>
              <a:ea typeface="+mn-ea"/>
              <a:cs typeface="Helvetica" pitchFamily="34" charset="0"/>
            </a:endParaRPr>
          </a:p>
        </p:txBody>
      </p:sp>
    </p:spTree>
    <p:extLst>
      <p:ext uri="{BB962C8B-B14F-4D97-AF65-F5344CB8AC3E}">
        <p14:creationId xmlns:p14="http://schemas.microsoft.com/office/powerpoint/2010/main" xmlns="" val="38992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bg/>
                                          </p:spTgt>
                                        </p:tgtEl>
                                        <p:attrNameLst>
                                          <p:attrName>style.visibility</p:attrName>
                                        </p:attrNameLst>
                                      </p:cBhvr>
                                      <p:to>
                                        <p:strVal val="visible"/>
                                      </p:to>
                                    </p:set>
                                    <p:anim calcmode="lin" valueType="num">
                                      <p:cBhvr additive="base">
                                        <p:cTn id="7" dur="500" fill="hold"/>
                                        <p:tgtEl>
                                          <p:spTgt spid="3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 calcmode="lin" valueType="num">
                                      <p:cBhvr additive="base">
                                        <p:cTn id="11"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xEl>
                                              <p:pRg st="1" end="1"/>
                                            </p:txEl>
                                          </p:spTgt>
                                        </p:tgtEl>
                                        <p:attrNameLst>
                                          <p:attrName>style.visibility</p:attrName>
                                        </p:attrNameLst>
                                      </p:cBhvr>
                                      <p:to>
                                        <p:strVal val="visible"/>
                                      </p:to>
                                    </p:set>
                                    <p:anim calcmode="lin" valueType="num">
                                      <p:cBhvr additive="base">
                                        <p:cTn id="15"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xEl>
                                              <p:pRg st="2" end="2"/>
                                            </p:txEl>
                                          </p:spTgt>
                                        </p:tgtEl>
                                        <p:attrNameLst>
                                          <p:attrName>style.visibility</p:attrName>
                                        </p:attrNameLst>
                                      </p:cBhvr>
                                      <p:to>
                                        <p:strVal val="visible"/>
                                      </p:to>
                                    </p:set>
                                    <p:anim calcmode="lin" valueType="num">
                                      <p:cBhvr additive="base">
                                        <p:cTn id="19"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xEl>
                                              <p:pRg st="3" end="3"/>
                                            </p:txEl>
                                          </p:spTgt>
                                        </p:tgtEl>
                                        <p:attrNameLst>
                                          <p:attrName>style.visibility</p:attrName>
                                        </p:attrNameLst>
                                      </p:cBhvr>
                                      <p:to>
                                        <p:strVal val="visible"/>
                                      </p:to>
                                    </p:set>
                                    <p:anim calcmode="lin" valueType="num">
                                      <p:cBhvr additive="base">
                                        <p:cTn id="23"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xEl>
                                              <p:pRg st="4" end="4"/>
                                            </p:txEl>
                                          </p:spTgt>
                                        </p:tgtEl>
                                        <p:attrNameLst>
                                          <p:attrName>style.visibility</p:attrName>
                                        </p:attrNameLst>
                                      </p:cBhvr>
                                      <p:to>
                                        <p:strVal val="visible"/>
                                      </p:to>
                                    </p:set>
                                    <p:anim calcmode="lin" valueType="num">
                                      <p:cBhvr additive="base">
                                        <p:cTn id="27"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bg/>
                                          </p:spTgt>
                                        </p:tgtEl>
                                        <p:attrNameLst>
                                          <p:attrName>style.visibility</p:attrName>
                                        </p:attrNameLst>
                                      </p:cBhvr>
                                      <p:to>
                                        <p:strVal val="visible"/>
                                      </p:to>
                                    </p:set>
                                    <p:anim calcmode="lin" valueType="num">
                                      <p:cBhvr additive="base">
                                        <p:cTn id="3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3">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additive="base">
                                        <p:cTn id="111" dur="500" fill="hold"/>
                                        <p:tgtEl>
                                          <p:spTgt spid="11"/>
                                        </p:tgtEl>
                                        <p:attrNameLst>
                                          <p:attrName>ppt_x</p:attrName>
                                        </p:attrNameLst>
                                      </p:cBhvr>
                                      <p:tavLst>
                                        <p:tav tm="0">
                                          <p:val>
                                            <p:strVal val="#ppt_x"/>
                                          </p:val>
                                        </p:tav>
                                        <p:tav tm="100000">
                                          <p:val>
                                            <p:strVal val="#ppt_x"/>
                                          </p:val>
                                        </p:tav>
                                      </p:tavLst>
                                    </p:anim>
                                    <p:anim calcmode="lin" valueType="num">
                                      <p:cBhvr additive="base">
                                        <p:cTn id="112" dur="500" fill="hold"/>
                                        <p:tgtEl>
                                          <p:spTgt spid="1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ppt_x"/>
                                          </p:val>
                                        </p:tav>
                                        <p:tav tm="100000">
                                          <p:val>
                                            <p:strVal val="#ppt_x"/>
                                          </p:val>
                                        </p:tav>
                                      </p:tavLst>
                                    </p:anim>
                                    <p:anim calcmode="lin" valueType="num">
                                      <p:cBhvr additive="base">
                                        <p:cTn id="11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
                                            <p:bg/>
                                          </p:spTgt>
                                        </p:tgtEl>
                                        <p:attrNameLst>
                                          <p:attrName>style.visibility</p:attrName>
                                        </p:attrNameLst>
                                      </p:cBhvr>
                                      <p:to>
                                        <p:strVal val="visible"/>
                                      </p:to>
                                    </p:set>
                                    <p:anim calcmode="lin" valueType="num">
                                      <p:cBhvr additive="base">
                                        <p:cTn id="12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22" dur="500" fill="hold"/>
                                        <p:tgtEl>
                                          <p:spTgt spid="10">
                                            <p:bg/>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0">
                                            <p:txEl>
                                              <p:pRg st="0" end="0"/>
                                            </p:txEl>
                                          </p:spTgt>
                                        </p:tgtEl>
                                        <p:attrNameLst>
                                          <p:attrName>style.visibility</p:attrName>
                                        </p:attrNameLst>
                                      </p:cBhvr>
                                      <p:to>
                                        <p:strVal val="visible"/>
                                      </p:to>
                                    </p:set>
                                    <p:anim calcmode="lin" valueType="num">
                                      <p:cBhvr additive="base">
                                        <p:cTn id="1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0">
                                            <p:txEl>
                                              <p:pRg st="1" end="1"/>
                                            </p:txEl>
                                          </p:spTgt>
                                        </p:tgtEl>
                                        <p:attrNameLst>
                                          <p:attrName>style.visibility</p:attrName>
                                        </p:attrNameLst>
                                      </p:cBhvr>
                                      <p:to>
                                        <p:strVal val="visible"/>
                                      </p:to>
                                    </p:set>
                                    <p:anim calcmode="lin" valueType="num">
                                      <p:cBhvr additive="base">
                                        <p:cTn id="12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37">
                                            <p:bg/>
                                          </p:spTgt>
                                        </p:tgtEl>
                                        <p:attrNameLst>
                                          <p:attrName>style.visibility</p:attrName>
                                        </p:attrNameLst>
                                      </p:cBhvr>
                                      <p:to>
                                        <p:strVal val="visible"/>
                                      </p:to>
                                    </p:set>
                                    <p:anim calcmode="lin" valueType="num">
                                      <p:cBhvr additive="base">
                                        <p:cTn id="135"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136" dur="500" fill="hold"/>
                                        <p:tgtEl>
                                          <p:spTgt spid="37">
                                            <p:bg/>
                                          </p:spTgt>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7">
                                            <p:txEl>
                                              <p:pRg st="0" end="0"/>
                                            </p:txEl>
                                          </p:spTgt>
                                        </p:tgtEl>
                                        <p:attrNameLst>
                                          <p:attrName>style.visibility</p:attrName>
                                        </p:attrNameLst>
                                      </p:cBhvr>
                                      <p:to>
                                        <p:strVal val="visible"/>
                                      </p:to>
                                    </p:set>
                                    <p:anim calcmode="lin" valueType="num">
                                      <p:cBhvr additive="base">
                                        <p:cTn id="13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10" grpId="0" build="allAtOnce" animBg="1"/>
      <p:bldP spid="11" grpId="0"/>
      <p:bldP spid="12" grpId="0"/>
      <p:bldP spid="13" grpId="0"/>
      <p:bldP spid="14" grpId="0"/>
      <p:bldP spid="15" grpId="0"/>
      <p:bldP spid="16" grpId="0"/>
      <p:bldP spid="17" grpId="0"/>
      <p:bldP spid="18" grpId="0"/>
      <p:bldP spid="31" grpId="0" animBg="1"/>
      <p:bldP spid="33" grpId="0" build="allAtOnce" animBg="1"/>
      <p:bldP spid="37"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latin typeface="Helvetica" panose="020B0604020202020204" pitchFamily="34" charset="0"/>
                <a:cs typeface="Helvetica" panose="020B0604020202020204" pitchFamily="34" charset="0"/>
              </a:rPr>
              <a:t>Gent: goede voorbeelden uit de praktijk</a:t>
            </a:r>
            <a:endParaRPr lang="nl-BE" sz="3200" dirty="0">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p:txBody>
          <a:bodyPr>
            <a:normAutofit/>
          </a:bodyPr>
          <a:lstStyle/>
          <a:p>
            <a:r>
              <a:rPr lang="nl-BE" sz="1800" b="1" dirty="0" smtClean="0">
                <a:solidFill>
                  <a:schemeClr val="accent1"/>
                </a:solidFill>
                <a:latin typeface="Helvetica" pitchFamily="34" charset="0"/>
                <a:cs typeface="Helvetica" pitchFamily="34" charset="0"/>
              </a:rPr>
              <a:t>1. De Site (2006)</a:t>
            </a:r>
          </a:p>
          <a:p>
            <a:r>
              <a:rPr lang="nl-BE" sz="1800" dirty="0" smtClean="0">
                <a:latin typeface="Helvetica" pitchFamily="34" charset="0"/>
                <a:cs typeface="Helvetica" pitchFamily="34" charset="0"/>
              </a:rPr>
              <a:t>Tijdelijk </a:t>
            </a:r>
            <a:r>
              <a:rPr lang="nl-BE" sz="1800" dirty="0" err="1" smtClean="0">
                <a:latin typeface="Helvetica" pitchFamily="34" charset="0"/>
                <a:cs typeface="Helvetica" pitchFamily="34" charset="0"/>
              </a:rPr>
              <a:t>invullingsproject</a:t>
            </a:r>
            <a:endParaRPr lang="nl-BE" sz="1800" dirty="0" smtClean="0">
              <a:latin typeface="Helvetica" pitchFamily="34" charset="0"/>
              <a:cs typeface="Helvetica" pitchFamily="34" charset="0"/>
            </a:endParaRPr>
          </a:p>
          <a:p>
            <a:r>
              <a:rPr lang="nl-BE" sz="1800" dirty="0" smtClean="0">
                <a:latin typeface="Helvetica" pitchFamily="34" charset="0"/>
                <a:cs typeface="Helvetica" pitchFamily="34" charset="0"/>
              </a:rPr>
              <a:t>In afwachting van woonbouwproject, zorgen verschillende organisaties, </a:t>
            </a:r>
            <a:r>
              <a:rPr lang="nl-BE" sz="1800" dirty="0" err="1" smtClean="0">
                <a:latin typeface="Helvetica" pitchFamily="34" charset="0"/>
                <a:cs typeface="Helvetica" pitchFamily="34" charset="0"/>
              </a:rPr>
              <a:t>vzw’s</a:t>
            </a:r>
            <a:r>
              <a:rPr lang="nl-BE" sz="1800" dirty="0" smtClean="0">
                <a:latin typeface="Helvetica" pitchFamily="34" charset="0"/>
                <a:cs typeface="Helvetica" pitchFamily="34" charset="0"/>
              </a:rPr>
              <a:t> en </a:t>
            </a:r>
          </a:p>
          <a:p>
            <a:r>
              <a:rPr lang="nl-BE" sz="1800" dirty="0" smtClean="0">
                <a:latin typeface="Helvetica" pitchFamily="34" charset="0"/>
                <a:cs typeface="Helvetica" pitchFamily="34" charset="0"/>
              </a:rPr>
              <a:t>stadsdiensten voor sociale en culturele activiteiten. </a:t>
            </a:r>
          </a:p>
          <a:p>
            <a:r>
              <a:rPr lang="nl-BE" sz="1800" dirty="0" smtClean="0">
                <a:latin typeface="Helvetica" pitchFamily="34" charset="0"/>
                <a:cs typeface="Helvetica" pitchFamily="34" charset="0"/>
              </a:rPr>
              <a:t>Samenlevingsopbouw (wijkregisseurs): oprichten volkstuin voor en door bewoners</a:t>
            </a:r>
          </a:p>
          <a:p>
            <a:r>
              <a:rPr lang="nl-BE" sz="1800" dirty="0" smtClean="0">
                <a:latin typeface="Helvetica" pitchFamily="34" charset="0"/>
                <a:cs typeface="Helvetica" pitchFamily="34" charset="0"/>
              </a:rPr>
              <a:t>Grote migrantenpopulatie</a:t>
            </a:r>
          </a:p>
          <a:p>
            <a:r>
              <a:rPr lang="nl-BE" sz="1800" dirty="0" smtClean="0">
                <a:solidFill>
                  <a:schemeClr val="tx1"/>
                </a:solidFill>
                <a:latin typeface="Helvetica" pitchFamily="34" charset="0"/>
                <a:cs typeface="Helvetica" pitchFamily="34" charset="0"/>
                <a:hlinkClick r:id="rId2"/>
              </a:rPr>
              <a:t>http://www.rabotsite.be/nl/over-de-site/beleid</a:t>
            </a:r>
            <a:endParaRPr lang="nl-BE" sz="1800" dirty="0">
              <a:solidFill>
                <a:schemeClr val="tx1"/>
              </a:solidFill>
              <a:latin typeface="Helvetica" pitchFamily="34" charset="0"/>
              <a:cs typeface="Helvetica" pitchFamily="34" charset="0"/>
            </a:endParaRPr>
          </a:p>
        </p:txBody>
      </p:sp>
      <p:pic>
        <p:nvPicPr>
          <p:cNvPr id="4" name="Afbeelding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54791" y="1852578"/>
            <a:ext cx="1415768" cy="1415768"/>
          </a:xfrm>
          <a:prstGeom prst="rect">
            <a:avLst/>
          </a:prstGeom>
        </p:spPr>
      </p:pic>
    </p:spTree>
    <p:extLst>
      <p:ext uri="{BB962C8B-B14F-4D97-AF65-F5344CB8AC3E}">
        <p14:creationId xmlns:p14="http://schemas.microsoft.com/office/powerpoint/2010/main" xmlns="" val="3899287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latin typeface="Helvetica" panose="020B0604020202020204" pitchFamily="34" charset="0"/>
                <a:cs typeface="Helvetica" panose="020B0604020202020204" pitchFamily="34" charset="0"/>
              </a:rPr>
              <a:t>Gent: goede voorbeelden uit de praktijk</a:t>
            </a:r>
            <a:endParaRPr lang="nl-BE" sz="3200" dirty="0">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a:xfrm>
            <a:off x="1247182" y="1830744"/>
            <a:ext cx="7463060" cy="4023360"/>
          </a:xfrm>
        </p:spPr>
        <p:txBody>
          <a:bodyPr>
            <a:normAutofit/>
          </a:bodyPr>
          <a:lstStyle/>
          <a:p>
            <a:pPr marL="0" indent="0">
              <a:buNone/>
            </a:pPr>
            <a:r>
              <a:rPr lang="nl-BE" sz="1800" b="1" dirty="0" smtClean="0">
                <a:solidFill>
                  <a:schemeClr val="accent1"/>
                </a:solidFill>
                <a:latin typeface="Helvetica" panose="020B0604020202020204" pitchFamily="34" charset="0"/>
                <a:cs typeface="Helvetica" panose="020B0604020202020204" pitchFamily="34" charset="0"/>
              </a:rPr>
              <a:t>2. </a:t>
            </a:r>
            <a:r>
              <a:rPr lang="nl-BE" sz="1800" b="1" dirty="0" err="1" smtClean="0">
                <a:solidFill>
                  <a:schemeClr val="accent1"/>
                </a:solidFill>
                <a:latin typeface="Helvetica" panose="020B0604020202020204" pitchFamily="34" charset="0"/>
                <a:cs typeface="Helvetica" panose="020B0604020202020204" pitchFamily="34" charset="0"/>
              </a:rPr>
              <a:t>DOKmoestuin</a:t>
            </a:r>
            <a:r>
              <a:rPr lang="nl-BE" sz="1800" b="1" dirty="0" smtClean="0">
                <a:solidFill>
                  <a:schemeClr val="accent1"/>
                </a:solidFill>
                <a:latin typeface="Helvetica" panose="020B0604020202020204" pitchFamily="34" charset="0"/>
                <a:cs typeface="Helvetica" panose="020B0604020202020204" pitchFamily="34" charset="0"/>
              </a:rPr>
              <a:t> -</a:t>
            </a:r>
            <a:r>
              <a:rPr lang="nl-BE" sz="1800" b="1" dirty="0" err="1" smtClean="0">
                <a:solidFill>
                  <a:schemeClr val="accent1"/>
                </a:solidFill>
                <a:latin typeface="Helvetica" panose="020B0604020202020204" pitchFamily="34" charset="0"/>
                <a:cs typeface="Helvetica" panose="020B0604020202020204" pitchFamily="34" charset="0"/>
              </a:rPr>
              <a:t>Groe</a:t>
            </a:r>
            <a:r>
              <a:rPr lang="nl-BE" sz="1800" b="1" dirty="0" smtClean="0">
                <a:solidFill>
                  <a:schemeClr val="accent1"/>
                </a:solidFill>
                <a:latin typeface="Helvetica" panose="020B0604020202020204" pitchFamily="34" charset="0"/>
                <a:cs typeface="Helvetica" panose="020B0604020202020204" pitchFamily="34" charset="0"/>
              </a:rPr>
              <a:t>(n)ten uit Gent (2012)</a:t>
            </a:r>
          </a:p>
          <a:p>
            <a:pPr marL="0" indent="0">
              <a:lnSpc>
                <a:spcPct val="150000"/>
              </a:lnSpc>
              <a:buNone/>
            </a:pPr>
            <a:r>
              <a:rPr lang="nl-BE" sz="1800" dirty="0" err="1" smtClean="0">
                <a:latin typeface="Helvetica" panose="020B0604020202020204" pitchFamily="34" charset="0"/>
                <a:cs typeface="Helvetica" panose="020B0604020202020204" pitchFamily="34" charset="0"/>
              </a:rPr>
              <a:t>DOKmoestuin</a:t>
            </a:r>
            <a:r>
              <a:rPr lang="nl-BE" sz="1800" dirty="0" smtClean="0">
                <a:latin typeface="Helvetica" panose="020B0604020202020204" pitchFamily="34" charset="0"/>
                <a:cs typeface="Helvetica" panose="020B0604020202020204" pitchFamily="34" charset="0"/>
              </a:rPr>
              <a:t> maakt deel uit van het </a:t>
            </a:r>
            <a:r>
              <a:rPr lang="nl-BE" sz="1800" dirty="0" err="1" smtClean="0">
                <a:latin typeface="Helvetica" panose="020B0604020202020204" pitchFamily="34" charset="0"/>
                <a:cs typeface="Helvetica" panose="020B0604020202020204" pitchFamily="34" charset="0"/>
              </a:rPr>
              <a:t>sociaal-tewerkstellingsproject</a:t>
            </a:r>
            <a:r>
              <a:rPr lang="nl-BE" sz="1800" dirty="0" smtClean="0">
                <a:latin typeface="Helvetica" panose="020B0604020202020204" pitchFamily="34" charset="0"/>
                <a:cs typeface="Helvetica" panose="020B0604020202020204" pitchFamily="34" charset="0"/>
              </a:rPr>
              <a:t> </a:t>
            </a:r>
            <a:r>
              <a:rPr lang="nl-BE" sz="1800" dirty="0" err="1" smtClean="0">
                <a:latin typeface="Helvetica" panose="020B0604020202020204" pitchFamily="34" charset="0"/>
                <a:cs typeface="Helvetica" panose="020B0604020202020204" pitchFamily="34" charset="0"/>
              </a:rPr>
              <a:t>GROEnTEN</a:t>
            </a:r>
            <a:r>
              <a:rPr lang="nl-BE" sz="1800" dirty="0" smtClean="0">
                <a:latin typeface="Helvetica" panose="020B0604020202020204" pitchFamily="34" charset="0"/>
                <a:cs typeface="Helvetica" panose="020B0604020202020204" pitchFamily="34" charset="0"/>
              </a:rPr>
              <a:t> uit GENT van Sociale Werkplaats De Sleutel. Ze hebben akkers op verschillende plekken aan de Oude Dokken. Hun oogst is bestemd voor de restaurants op het </a:t>
            </a:r>
            <a:r>
              <a:rPr lang="nl-BE" sz="1800" dirty="0" err="1" smtClean="0">
                <a:latin typeface="Helvetica" panose="020B0604020202020204" pitchFamily="34" charset="0"/>
                <a:cs typeface="Helvetica" panose="020B0604020202020204" pitchFamily="34" charset="0"/>
              </a:rPr>
              <a:t>DOKstrand</a:t>
            </a:r>
            <a:r>
              <a:rPr lang="nl-BE" sz="1800" dirty="0" smtClean="0">
                <a:latin typeface="Helvetica" panose="020B0604020202020204" pitchFamily="34" charset="0"/>
                <a:cs typeface="Helvetica" panose="020B0604020202020204" pitchFamily="34" charset="0"/>
              </a:rPr>
              <a:t>, de sociale kruidenier aan het </a:t>
            </a:r>
            <a:r>
              <a:rPr lang="nl-BE" sz="1800" dirty="0" err="1" smtClean="0">
                <a:latin typeface="Helvetica" panose="020B0604020202020204" pitchFamily="34" charset="0"/>
                <a:cs typeface="Helvetica" panose="020B0604020202020204" pitchFamily="34" charset="0"/>
              </a:rPr>
              <a:t>Rabot</a:t>
            </a:r>
            <a:r>
              <a:rPr lang="nl-BE" sz="1800" dirty="0" smtClean="0">
                <a:latin typeface="Helvetica" panose="020B0604020202020204" pitchFamily="34" charset="0"/>
                <a:cs typeface="Helvetica" panose="020B0604020202020204" pitchFamily="34" charset="0"/>
              </a:rPr>
              <a:t> en de voedselbedeling van de Brugse Poort. Met </a:t>
            </a:r>
            <a:r>
              <a:rPr lang="nl-BE" sz="1800" dirty="0" err="1" smtClean="0">
                <a:latin typeface="Helvetica" panose="020B0604020202020204" pitchFamily="34" charset="0"/>
                <a:cs typeface="Helvetica" panose="020B0604020202020204" pitchFamily="34" charset="0"/>
              </a:rPr>
              <a:t>DOKmoestuin</a:t>
            </a:r>
            <a:r>
              <a:rPr lang="nl-BE" sz="1800" dirty="0" smtClean="0">
                <a:latin typeface="Helvetica" panose="020B0604020202020204" pitchFamily="34" charset="0"/>
                <a:cs typeface="Helvetica" panose="020B0604020202020204" pitchFamily="34" charset="0"/>
              </a:rPr>
              <a:t> heten ze iedereen welkom om te zaaien, wieden, spitten en oogsten bij DOK.</a:t>
            </a:r>
            <a:endParaRPr lang="nl-BE" sz="1800" dirty="0">
              <a:latin typeface="Helvetica" panose="020B0604020202020204" pitchFamily="34" charset="0"/>
              <a:cs typeface="Helvetica" panose="020B0604020202020204" pitchFamily="34" charset="0"/>
            </a:endParaRPr>
          </a:p>
          <a:p>
            <a:endParaRPr lang="nl-BE" sz="1800" dirty="0"/>
          </a:p>
        </p:txBody>
      </p:sp>
      <p:pic>
        <p:nvPicPr>
          <p:cNvPr id="5" name="Afbeelding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17423" y="1779297"/>
            <a:ext cx="2581275" cy="1771650"/>
          </a:xfrm>
          <a:prstGeom prst="rect">
            <a:avLst/>
          </a:prstGeom>
        </p:spPr>
      </p:pic>
    </p:spTree>
    <p:extLst>
      <p:ext uri="{BB962C8B-B14F-4D97-AF65-F5344CB8AC3E}">
        <p14:creationId xmlns:p14="http://schemas.microsoft.com/office/powerpoint/2010/main" xmlns="" val="200008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3200" dirty="0" smtClean="0">
                <a:solidFill>
                  <a:schemeClr val="tx1">
                    <a:lumMod val="85000"/>
                    <a:lumOff val="15000"/>
                  </a:schemeClr>
                </a:solidFill>
                <a:latin typeface="Helvetica" panose="020B0604020202020204" pitchFamily="34" charset="0"/>
                <a:cs typeface="Helvetica" panose="020B0604020202020204" pitchFamily="34" charset="0"/>
              </a:rPr>
              <a:t>Inhoud</a:t>
            </a:r>
            <a:endParaRPr lang="nl-BE" sz="32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a:solidFill>
            <a:schemeClr val="bg1"/>
          </a:solidFill>
        </p:spPr>
        <p:txBody>
          <a:bodyPr>
            <a:normAutofit fontScale="92500" lnSpcReduction="10000"/>
          </a:bodyPr>
          <a:lstStyle/>
          <a:p>
            <a:pPr lvl="1">
              <a:lnSpc>
                <a:spcPct val="150000"/>
              </a:lnSpc>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Kort even voorstellen</a:t>
            </a:r>
          </a:p>
          <a:p>
            <a:pPr lvl="1">
              <a:lnSpc>
                <a:spcPct val="150000"/>
              </a:lnSpc>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Inleiding:         </a:t>
            </a:r>
          </a:p>
          <a:p>
            <a:pPr lvl="2">
              <a:lnSpc>
                <a:spcPct val="150000"/>
              </a:lnSpc>
              <a:buFont typeface="Arial" panose="020B0604020202020204" pitchFamily="34" charset="0"/>
              <a:buChar char="•"/>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Waarom stadslandbouw?</a:t>
            </a:r>
          </a:p>
          <a:p>
            <a:pPr lvl="2">
              <a:lnSpc>
                <a:spcPct val="150000"/>
              </a:lnSpc>
              <a:buFont typeface="Arial" panose="020B0604020202020204" pitchFamily="34" charset="0"/>
              <a:buChar char="•"/>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Over definities en typologieën</a:t>
            </a:r>
          </a:p>
          <a:p>
            <a:pPr lvl="1">
              <a:lnSpc>
                <a:spcPct val="150000"/>
              </a:lnSpc>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Onderzoek:    </a:t>
            </a:r>
          </a:p>
          <a:p>
            <a:pPr lvl="2">
              <a:lnSpc>
                <a:spcPct val="150000"/>
              </a:lnSpc>
              <a:buFont typeface="Arial" panose="020B0604020202020204" pitchFamily="34" charset="0"/>
              <a:buChar char="•"/>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Rol van actoren en hun discoursen</a:t>
            </a:r>
          </a:p>
          <a:p>
            <a:pPr lvl="1">
              <a:lnSpc>
                <a:spcPct val="150000"/>
              </a:lnSpc>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Ideale stadslandbouw</a:t>
            </a:r>
          </a:p>
          <a:p>
            <a:pPr lvl="2">
              <a:lnSpc>
                <a:spcPct val="150000"/>
              </a:lnSpc>
              <a:buFont typeface="Arial" panose="020B0604020202020204" pitchFamily="34" charset="0"/>
              <a:buChar char="•"/>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Context van Gent</a:t>
            </a:r>
          </a:p>
          <a:p>
            <a:pPr marL="201168" lvl="1" indent="0">
              <a:buClr>
                <a:schemeClr val="tx2"/>
              </a:buClr>
              <a:buNone/>
            </a:pPr>
            <a:endParaRPr lang="nl-BE"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4" name="Tijdelijke aanduiding voor dianummer 3"/>
          <p:cNvSpPr>
            <a:spLocks noGrp="1"/>
          </p:cNvSpPr>
          <p:nvPr>
            <p:ph type="sldNum" sz="quarter" idx="12"/>
          </p:nvPr>
        </p:nvSpPr>
        <p:spPr/>
        <p:txBody>
          <a:bodyPr/>
          <a:lstStyle/>
          <a:p>
            <a:fld id="{F2F45DA8-6537-4293-BE43-3787B18B6094}" type="slidenum">
              <a:rPr lang="nl-BE" smtClean="0">
                <a:solidFill>
                  <a:schemeClr val="tx1">
                    <a:lumMod val="85000"/>
                    <a:lumOff val="15000"/>
                  </a:schemeClr>
                </a:solidFill>
                <a:latin typeface="Helvetica" panose="020B0604020202020204" pitchFamily="34" charset="0"/>
                <a:cs typeface="Helvetica" panose="020B0604020202020204" pitchFamily="34" charset="0"/>
              </a:rPr>
              <a:pPr/>
              <a:t>2</a:t>
            </a:fld>
            <a:endParaRPr lang="nl-BE" dirty="0">
              <a:solidFill>
                <a:schemeClr val="tx1">
                  <a:lumMod val="85000"/>
                  <a:lumOff val="1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1264068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normAutofit/>
          </a:bodyPr>
          <a:lstStyle/>
          <a:p>
            <a:pPr eaLnBrk="1" hangingPunct="1"/>
            <a:r>
              <a:rPr lang="en-US" sz="3200" dirty="0" smtClean="0">
                <a:solidFill>
                  <a:schemeClr val="tx1">
                    <a:lumMod val="85000"/>
                    <a:lumOff val="15000"/>
                  </a:schemeClr>
                </a:solidFill>
                <a:latin typeface="Helvetica" pitchFamily="34" charset="0"/>
                <a:ea typeface="ＭＳ Ｐゴシック" pitchFamily="34" charset="-128"/>
                <a:cs typeface="Helvetica" pitchFamily="34" charset="0"/>
              </a:rPr>
              <a:t>Intermezzo: </a:t>
            </a:r>
            <a:r>
              <a:rPr lang="en-US" sz="3200" dirty="0" err="1" smtClean="0">
                <a:solidFill>
                  <a:schemeClr val="tx1">
                    <a:lumMod val="85000"/>
                    <a:lumOff val="15000"/>
                  </a:schemeClr>
                </a:solidFill>
                <a:latin typeface="Helvetica" pitchFamily="34" charset="0"/>
                <a:ea typeface="ＭＳ Ｐゴシック" pitchFamily="34" charset="-128"/>
                <a:cs typeface="Helvetica" pitchFamily="34" charset="0"/>
              </a:rPr>
              <a:t>slotbevindingen</a:t>
            </a:r>
            <a:r>
              <a:rPr lang="en-US" sz="3200" dirty="0" smtClean="0">
                <a:solidFill>
                  <a:schemeClr val="tx1">
                    <a:lumMod val="85000"/>
                    <a:lumOff val="15000"/>
                  </a:schemeClr>
                </a:solidFill>
                <a:latin typeface="Helvetica" pitchFamily="34" charset="0"/>
                <a:ea typeface="ＭＳ Ｐゴシック" pitchFamily="34" charset="-128"/>
                <a:cs typeface="Helvetica" pitchFamily="34" charset="0"/>
              </a:rPr>
              <a:t> thesis</a:t>
            </a:r>
          </a:p>
        </p:txBody>
      </p:sp>
      <p:sp>
        <p:nvSpPr>
          <p:cNvPr id="24579" name="Tekstvak 3"/>
          <p:cNvSpPr txBox="1">
            <a:spLocks noChangeArrowheads="1"/>
          </p:cNvSpPr>
          <p:nvPr/>
        </p:nvSpPr>
        <p:spPr bwMode="auto">
          <a:xfrm>
            <a:off x="1242068" y="4728695"/>
            <a:ext cx="2419349" cy="369887"/>
          </a:xfrm>
          <a:prstGeom prst="rect">
            <a:avLst/>
          </a:prstGeom>
          <a:noFill/>
          <a:ln w="19050">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Sociale projecten</a:t>
            </a:r>
          </a:p>
        </p:txBody>
      </p:sp>
      <p:sp>
        <p:nvSpPr>
          <p:cNvPr id="7" name="Tekstvak 6"/>
          <p:cNvSpPr txBox="1"/>
          <p:nvPr/>
        </p:nvSpPr>
        <p:spPr>
          <a:xfrm>
            <a:off x="1189151" y="2806231"/>
            <a:ext cx="3037417" cy="368300"/>
          </a:xfrm>
          <a:prstGeom prst="rect">
            <a:avLst/>
          </a:prstGeom>
          <a:noFill/>
          <a:ln w="19050">
            <a:solidFill>
              <a:schemeClr val="tx1">
                <a:lumMod val="85000"/>
                <a:lumOff val="15000"/>
              </a:schemeClr>
            </a:solidFill>
          </a:ln>
        </p:spPr>
        <p:txBody>
          <a:bodyPr>
            <a:spAutoFit/>
          </a:bodyPr>
          <a:lstStyle/>
          <a:p>
            <a:pPr fontAlgn="auto">
              <a:spcBef>
                <a:spcPts val="0"/>
              </a:spcBef>
              <a:spcAft>
                <a:spcPts val="0"/>
              </a:spcAft>
              <a:defRPr/>
            </a:pPr>
            <a:r>
              <a:rPr lang="en-US" dirty="0" err="1">
                <a:solidFill>
                  <a:schemeClr val="tx1">
                    <a:lumMod val="85000"/>
                    <a:lumOff val="15000"/>
                  </a:schemeClr>
                </a:solidFill>
                <a:latin typeface="Helvetica" pitchFamily="34" charset="0"/>
                <a:cs typeface="Helvetica" pitchFamily="34" charset="0"/>
              </a:rPr>
              <a:t>Buurtgerichte</a:t>
            </a:r>
            <a:r>
              <a:rPr lang="en-US" dirty="0">
                <a:solidFill>
                  <a:schemeClr val="tx1">
                    <a:lumMod val="85000"/>
                    <a:lumOff val="15000"/>
                  </a:schemeClr>
                </a:solidFill>
                <a:latin typeface="Helvetica" pitchFamily="34" charset="0"/>
                <a:cs typeface="Helvetica" pitchFamily="34" charset="0"/>
              </a:rPr>
              <a:t> </a:t>
            </a:r>
            <a:r>
              <a:rPr lang="en-US" dirty="0" err="1">
                <a:solidFill>
                  <a:schemeClr val="tx1">
                    <a:lumMod val="85000"/>
                    <a:lumOff val="15000"/>
                  </a:schemeClr>
                </a:solidFill>
                <a:latin typeface="Helvetica" pitchFamily="34" charset="0"/>
                <a:cs typeface="Helvetica" pitchFamily="34" charset="0"/>
              </a:rPr>
              <a:t>werking</a:t>
            </a:r>
            <a:endParaRPr lang="en-US" dirty="0">
              <a:solidFill>
                <a:schemeClr val="tx1">
                  <a:lumMod val="85000"/>
                  <a:lumOff val="15000"/>
                </a:schemeClr>
              </a:solidFill>
              <a:latin typeface="Helvetica" pitchFamily="34" charset="0"/>
              <a:cs typeface="Helvetica" pitchFamily="34" charset="0"/>
            </a:endParaRPr>
          </a:p>
        </p:txBody>
      </p:sp>
      <p:sp>
        <p:nvSpPr>
          <p:cNvPr id="24581" name="Tekstvak 7"/>
          <p:cNvSpPr txBox="1">
            <a:spLocks noChangeArrowheads="1"/>
          </p:cNvSpPr>
          <p:nvPr/>
        </p:nvSpPr>
        <p:spPr bwMode="auto">
          <a:xfrm>
            <a:off x="4495385" y="2526831"/>
            <a:ext cx="2444751" cy="369888"/>
          </a:xfrm>
          <a:prstGeom prst="rect">
            <a:avLst/>
          </a:prstGeom>
          <a:noFill/>
          <a:ln w="19050">
            <a:solidFill>
              <a:schemeClr val="tx1">
                <a:lumMod val="85000"/>
                <a:lumOff val="15000"/>
              </a:schemeClr>
            </a:solidFill>
            <a:miter lim="800000"/>
            <a:headEnd/>
            <a:tailEnd/>
          </a:ln>
        </p:spPr>
        <p:txBody>
          <a:bodyPr>
            <a:spAutoFit/>
          </a:bodyPr>
          <a:lstStyle/>
          <a:p>
            <a:r>
              <a:rPr lang="en-US" dirty="0" err="1">
                <a:solidFill>
                  <a:schemeClr val="tx1">
                    <a:lumMod val="85000"/>
                    <a:lumOff val="15000"/>
                  </a:schemeClr>
                </a:solidFill>
                <a:latin typeface="Helvetica" pitchFamily="34" charset="0"/>
                <a:cs typeface="Helvetica" pitchFamily="34" charset="0"/>
              </a:rPr>
              <a:t>Dienst</a:t>
            </a:r>
            <a:r>
              <a:rPr lang="en-US" dirty="0">
                <a:solidFill>
                  <a:schemeClr val="tx1">
                    <a:lumMod val="85000"/>
                    <a:lumOff val="15000"/>
                  </a:schemeClr>
                </a:solidFill>
                <a:latin typeface="Helvetica" pitchFamily="34" charset="0"/>
                <a:cs typeface="Helvetica" pitchFamily="34" charset="0"/>
              </a:rPr>
              <a:t> </a:t>
            </a:r>
            <a:r>
              <a:rPr lang="en-US" dirty="0" err="1">
                <a:solidFill>
                  <a:schemeClr val="tx1">
                    <a:lumMod val="85000"/>
                    <a:lumOff val="15000"/>
                  </a:schemeClr>
                </a:solidFill>
                <a:latin typeface="Helvetica" pitchFamily="34" charset="0"/>
                <a:cs typeface="Helvetica" pitchFamily="34" charset="0"/>
              </a:rPr>
              <a:t>economie</a:t>
            </a:r>
            <a:endParaRPr lang="en-US" dirty="0">
              <a:solidFill>
                <a:schemeClr val="tx1">
                  <a:lumMod val="85000"/>
                  <a:lumOff val="15000"/>
                </a:schemeClr>
              </a:solidFill>
              <a:latin typeface="Helvetica" pitchFamily="34" charset="0"/>
              <a:cs typeface="Helvetica" pitchFamily="34" charset="0"/>
            </a:endParaRPr>
          </a:p>
        </p:txBody>
      </p:sp>
      <p:sp>
        <p:nvSpPr>
          <p:cNvPr id="24582" name="Tekstvak 8"/>
          <p:cNvSpPr txBox="1">
            <a:spLocks noChangeArrowheads="1"/>
          </p:cNvSpPr>
          <p:nvPr/>
        </p:nvSpPr>
        <p:spPr bwMode="auto">
          <a:xfrm>
            <a:off x="7263985" y="2788770"/>
            <a:ext cx="2230967" cy="369887"/>
          </a:xfrm>
          <a:prstGeom prst="rect">
            <a:avLst/>
          </a:prstGeom>
          <a:noFill/>
          <a:ln w="19050">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Groendienst</a:t>
            </a:r>
          </a:p>
        </p:txBody>
      </p:sp>
      <p:sp>
        <p:nvSpPr>
          <p:cNvPr id="24583" name="Tekstvak 9"/>
          <p:cNvSpPr txBox="1">
            <a:spLocks noChangeArrowheads="1"/>
          </p:cNvSpPr>
          <p:nvPr/>
        </p:nvSpPr>
        <p:spPr bwMode="auto">
          <a:xfrm>
            <a:off x="9492836" y="3204695"/>
            <a:ext cx="1883833" cy="369887"/>
          </a:xfrm>
          <a:prstGeom prst="rect">
            <a:avLst/>
          </a:prstGeom>
          <a:noFill/>
          <a:ln w="19050">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Milieudienst</a:t>
            </a:r>
          </a:p>
        </p:txBody>
      </p:sp>
      <p:sp>
        <p:nvSpPr>
          <p:cNvPr id="24584" name="Tekstvak 10"/>
          <p:cNvSpPr txBox="1">
            <a:spLocks noChangeArrowheads="1"/>
          </p:cNvSpPr>
          <p:nvPr/>
        </p:nvSpPr>
        <p:spPr bwMode="auto">
          <a:xfrm>
            <a:off x="4254085" y="4700119"/>
            <a:ext cx="3009900" cy="646112"/>
          </a:xfrm>
          <a:prstGeom prst="rect">
            <a:avLst/>
          </a:prstGeom>
          <a:noFill/>
          <a:ln w="19050">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Korte keten projecten (markten, csa…)</a:t>
            </a:r>
          </a:p>
        </p:txBody>
      </p:sp>
      <p:sp>
        <p:nvSpPr>
          <p:cNvPr id="24585" name="Tekstvak 11"/>
          <p:cNvSpPr txBox="1">
            <a:spLocks noChangeArrowheads="1"/>
          </p:cNvSpPr>
          <p:nvPr/>
        </p:nvSpPr>
        <p:spPr bwMode="auto">
          <a:xfrm>
            <a:off x="7827017" y="5023969"/>
            <a:ext cx="1989667" cy="368300"/>
          </a:xfrm>
          <a:prstGeom prst="rect">
            <a:avLst/>
          </a:prstGeom>
          <a:noFill/>
          <a:ln w="19050">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volkstuinen</a:t>
            </a:r>
          </a:p>
        </p:txBody>
      </p:sp>
      <p:cxnSp>
        <p:nvCxnSpPr>
          <p:cNvPr id="15" name="Rechte verbindingslijn met pijl 14"/>
          <p:cNvCxnSpPr>
            <a:cxnSpLocks noChangeShapeType="1"/>
          </p:cNvCxnSpPr>
          <p:nvPr/>
        </p:nvCxnSpPr>
        <p:spPr bwMode="auto">
          <a:xfrm flipV="1">
            <a:off x="2291935" y="3204694"/>
            <a:ext cx="188383" cy="1524000"/>
          </a:xfrm>
          <a:prstGeom prst="straightConnector1">
            <a:avLst/>
          </a:prstGeom>
          <a:noFill/>
          <a:ln w="19050">
            <a:solidFill>
              <a:schemeClr val="tx1">
                <a:lumMod val="85000"/>
                <a:lumOff val="15000"/>
              </a:schemeClr>
            </a:solidFill>
            <a:round/>
            <a:headEnd/>
            <a:tailEnd type="arrow" w="med" len="med"/>
          </a:ln>
          <a:effectLst>
            <a:outerShdw blurRad="63500" dist="23000" dir="5400000" rotWithShape="0">
              <a:srgbClr val="000000">
                <a:alpha val="34999"/>
              </a:srgbClr>
            </a:outerShdw>
          </a:effectLst>
          <a:extLst>
            <a:ext uri="{909E8E84-426E-40dd-AFC4-6F175D3DCCD1}"/>
          </a:extLst>
        </p:spPr>
      </p:cxnSp>
      <p:cxnSp>
        <p:nvCxnSpPr>
          <p:cNvPr id="18" name="Rechte verbindingslijn met pijl 17"/>
          <p:cNvCxnSpPr>
            <a:cxnSpLocks noChangeShapeType="1"/>
            <a:endCxn id="24583" idx="1"/>
          </p:cNvCxnSpPr>
          <p:nvPr/>
        </p:nvCxnSpPr>
        <p:spPr bwMode="auto">
          <a:xfrm flipV="1">
            <a:off x="2173402" y="3390432"/>
            <a:ext cx="7319433" cy="1338263"/>
          </a:xfrm>
          <a:prstGeom prst="straightConnector1">
            <a:avLst/>
          </a:prstGeom>
          <a:noFill/>
          <a:ln w="19050">
            <a:solidFill>
              <a:schemeClr val="tx1">
                <a:lumMod val="85000"/>
                <a:lumOff val="15000"/>
              </a:schemeClr>
            </a:solidFill>
            <a:round/>
            <a:headEnd/>
            <a:tailEnd type="arrow" w="med" len="med"/>
          </a:ln>
          <a:effectLst>
            <a:outerShdw blurRad="63500" dist="23000" dir="5400000" rotWithShape="0">
              <a:srgbClr val="000000">
                <a:alpha val="34999"/>
              </a:srgbClr>
            </a:outerShdw>
          </a:effectLst>
          <a:extLst>
            <a:ext uri="{909E8E84-426E-40dd-AFC4-6F175D3DCCD1}"/>
          </a:extLst>
        </p:spPr>
      </p:cxnSp>
      <p:cxnSp>
        <p:nvCxnSpPr>
          <p:cNvPr id="21" name="Rechte verbindingslijn met pijl 20"/>
          <p:cNvCxnSpPr>
            <a:cxnSpLocks noChangeShapeType="1"/>
            <a:stCxn id="24579" idx="0"/>
          </p:cNvCxnSpPr>
          <p:nvPr/>
        </p:nvCxnSpPr>
        <p:spPr bwMode="auto">
          <a:xfrm flipV="1">
            <a:off x="2452802" y="3158656"/>
            <a:ext cx="4999567" cy="1570038"/>
          </a:xfrm>
          <a:prstGeom prst="straightConnector1">
            <a:avLst/>
          </a:prstGeom>
          <a:noFill/>
          <a:ln w="19050">
            <a:solidFill>
              <a:schemeClr val="tx1">
                <a:lumMod val="85000"/>
                <a:lumOff val="15000"/>
              </a:schemeClr>
            </a:solidFill>
            <a:round/>
            <a:headEnd/>
            <a:tailEnd type="arrow" w="med" len="med"/>
          </a:ln>
          <a:effectLst>
            <a:outerShdw blurRad="63500" dist="23000" dir="5400000" rotWithShape="0">
              <a:srgbClr val="000000">
                <a:alpha val="34999"/>
              </a:srgbClr>
            </a:outerShdw>
          </a:effectLst>
          <a:extLst>
            <a:ext uri="{909E8E84-426E-40dd-AFC4-6F175D3DCCD1}"/>
          </a:extLst>
        </p:spPr>
      </p:cxnSp>
      <p:cxnSp>
        <p:nvCxnSpPr>
          <p:cNvPr id="26" name="Rechte verbindingslijn met pijl 25"/>
          <p:cNvCxnSpPr>
            <a:cxnSpLocks noChangeShapeType="1"/>
          </p:cNvCxnSpPr>
          <p:nvPr/>
        </p:nvCxnSpPr>
        <p:spPr bwMode="auto">
          <a:xfrm flipV="1">
            <a:off x="5382269" y="2896719"/>
            <a:ext cx="52916" cy="1803400"/>
          </a:xfrm>
          <a:prstGeom prst="straightConnector1">
            <a:avLst/>
          </a:prstGeom>
          <a:noFill/>
          <a:ln w="19050">
            <a:solidFill>
              <a:schemeClr val="tx1">
                <a:lumMod val="85000"/>
                <a:lumOff val="15000"/>
              </a:schemeClr>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27" name="Rechte verbindingslijn met pijl 26"/>
          <p:cNvCxnSpPr>
            <a:cxnSpLocks noChangeShapeType="1"/>
          </p:cNvCxnSpPr>
          <p:nvPr/>
        </p:nvCxnSpPr>
        <p:spPr bwMode="auto">
          <a:xfrm flipV="1">
            <a:off x="5585468" y="3574581"/>
            <a:ext cx="4552949" cy="1125538"/>
          </a:xfrm>
          <a:prstGeom prst="straightConnector1">
            <a:avLst/>
          </a:prstGeom>
          <a:noFill/>
          <a:ln w="19050">
            <a:solidFill>
              <a:schemeClr val="tx1">
                <a:lumMod val="85000"/>
                <a:lumOff val="15000"/>
              </a:schemeClr>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30" name="Rechte verbindingslijn met pijl 29"/>
          <p:cNvCxnSpPr>
            <a:cxnSpLocks noChangeShapeType="1"/>
          </p:cNvCxnSpPr>
          <p:nvPr/>
        </p:nvCxnSpPr>
        <p:spPr bwMode="auto">
          <a:xfrm flipV="1">
            <a:off x="8622884" y="3204695"/>
            <a:ext cx="0" cy="1804987"/>
          </a:xfrm>
          <a:prstGeom prst="straightConnector1">
            <a:avLst/>
          </a:prstGeom>
          <a:noFill/>
          <a:ln w="19050">
            <a:solidFill>
              <a:schemeClr val="tx1">
                <a:lumMod val="85000"/>
                <a:lumOff val="15000"/>
              </a:schemeClr>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32" name="Rechte verbindingslijn met pijl 31"/>
          <p:cNvCxnSpPr>
            <a:cxnSpLocks noChangeShapeType="1"/>
          </p:cNvCxnSpPr>
          <p:nvPr/>
        </p:nvCxnSpPr>
        <p:spPr bwMode="auto">
          <a:xfrm flipV="1">
            <a:off x="9439918" y="3574581"/>
            <a:ext cx="994833" cy="1524000"/>
          </a:xfrm>
          <a:prstGeom prst="straightConnector1">
            <a:avLst/>
          </a:prstGeom>
          <a:noFill/>
          <a:ln w="19050">
            <a:solidFill>
              <a:schemeClr val="tx1">
                <a:lumMod val="85000"/>
                <a:lumOff val="15000"/>
              </a:schemeClr>
            </a:solidFill>
            <a:round/>
            <a:headEnd/>
            <a:tailEnd type="arrow" w="med" len="med"/>
          </a:ln>
          <a:effectLst>
            <a:outerShdw blurRad="63500" dist="20000" dir="5400000" rotWithShape="0">
              <a:srgbClr val="000000">
                <a:alpha val="37999"/>
              </a:srgbClr>
            </a:outerShdw>
          </a:effectLst>
          <a:extLst>
            <a:ext uri="{909E8E84-426E-40dd-AFC4-6F175D3DCCD1}"/>
          </a:extLst>
        </p:spPr>
      </p:cxnSp>
      <p:cxnSp>
        <p:nvCxnSpPr>
          <p:cNvPr id="34" name="Rechte verbindingslijn met pijl 33"/>
          <p:cNvCxnSpPr>
            <a:cxnSpLocks noChangeShapeType="1"/>
            <a:endCxn id="24584" idx="1"/>
          </p:cNvCxnSpPr>
          <p:nvPr/>
        </p:nvCxnSpPr>
        <p:spPr bwMode="auto">
          <a:xfrm flipV="1">
            <a:off x="3661417" y="5023969"/>
            <a:ext cx="592667" cy="74612"/>
          </a:xfrm>
          <a:prstGeom prst="straightConnector1">
            <a:avLst/>
          </a:prstGeom>
          <a:noFill/>
          <a:ln w="19050">
            <a:solidFill>
              <a:schemeClr val="tx1">
                <a:lumMod val="85000"/>
                <a:lumOff val="15000"/>
              </a:schemeClr>
            </a:solidFill>
            <a:round/>
            <a:headEnd/>
            <a:tailEnd type="arrow" w="med" len="med"/>
          </a:ln>
          <a:effectLst>
            <a:outerShdw blurRad="63500" dist="23000" dir="5400000" rotWithShape="0">
              <a:srgbClr val="000000">
                <a:alpha val="34999"/>
              </a:srgbClr>
            </a:outerShdw>
          </a:effectLst>
          <a:extLst>
            <a:ext uri="{909E8E84-426E-40dd-AFC4-6F175D3DCCD1}"/>
          </a:extLst>
        </p:spPr>
      </p:cxnSp>
      <p:sp>
        <p:nvSpPr>
          <p:cNvPr id="24594" name="Tekstvak 36"/>
          <p:cNvSpPr txBox="1">
            <a:spLocks noChangeArrowheads="1"/>
          </p:cNvSpPr>
          <p:nvPr/>
        </p:nvSpPr>
        <p:spPr bwMode="auto">
          <a:xfrm>
            <a:off x="1159170" y="1783804"/>
            <a:ext cx="5750984" cy="460375"/>
          </a:xfrm>
          <a:prstGeom prst="rect">
            <a:avLst/>
          </a:prstGeom>
          <a:noFill/>
          <a:ln w="9525">
            <a:noFill/>
            <a:miter lim="800000"/>
            <a:headEnd/>
            <a:tailEnd/>
          </a:ln>
        </p:spPr>
        <p:txBody>
          <a:bodyPr>
            <a:spAutoFit/>
          </a:bodyPr>
          <a:lstStyle/>
          <a:p>
            <a:r>
              <a:rPr lang="en-US" sz="2400" b="1" dirty="0" err="1" smtClean="0">
                <a:solidFill>
                  <a:schemeClr val="tx1">
                    <a:lumMod val="85000"/>
                    <a:lumOff val="15000"/>
                  </a:schemeClr>
                </a:solidFill>
                <a:latin typeface="Helvetica" pitchFamily="34" charset="0"/>
                <a:cs typeface="Helvetica" pitchFamily="34" charset="0"/>
              </a:rPr>
              <a:t>Situatie</a:t>
            </a:r>
            <a:r>
              <a:rPr lang="en-US" sz="2400" b="1" dirty="0" smtClean="0">
                <a:solidFill>
                  <a:schemeClr val="tx1">
                    <a:lumMod val="85000"/>
                    <a:lumOff val="15000"/>
                  </a:schemeClr>
                </a:solidFill>
                <a:latin typeface="Helvetica" pitchFamily="34" charset="0"/>
                <a:cs typeface="Helvetica" pitchFamily="34" charset="0"/>
              </a:rPr>
              <a:t> </a:t>
            </a:r>
            <a:r>
              <a:rPr lang="en-US" sz="2400" b="1" dirty="0" err="1" smtClean="0">
                <a:solidFill>
                  <a:schemeClr val="tx1">
                    <a:lumMod val="85000"/>
                    <a:lumOff val="15000"/>
                  </a:schemeClr>
                </a:solidFill>
                <a:latin typeface="Helvetica" pitchFamily="34" charset="0"/>
                <a:cs typeface="Helvetica" pitchFamily="34" charset="0"/>
              </a:rPr>
              <a:t>vastgesteld</a:t>
            </a:r>
            <a:r>
              <a:rPr lang="en-US" sz="2400" b="1" dirty="0" smtClean="0">
                <a:solidFill>
                  <a:schemeClr val="tx1">
                    <a:lumMod val="85000"/>
                    <a:lumOff val="15000"/>
                  </a:schemeClr>
                </a:solidFill>
                <a:latin typeface="Helvetica" pitchFamily="34" charset="0"/>
                <a:cs typeface="Helvetica" pitchFamily="34" charset="0"/>
              </a:rPr>
              <a:t> in 2013</a:t>
            </a:r>
            <a:endParaRPr lang="en-US" sz="2400" b="1" dirty="0">
              <a:solidFill>
                <a:schemeClr val="tx1">
                  <a:lumMod val="85000"/>
                  <a:lumOff val="15000"/>
                </a:schemeClr>
              </a:solidFill>
              <a:latin typeface="Helvetica" pitchFamily="34" charset="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582"/>
                                        </p:tgtEl>
                                        <p:attrNameLst>
                                          <p:attrName>style.visibility</p:attrName>
                                        </p:attrNameLst>
                                      </p:cBhvr>
                                      <p:to>
                                        <p:strVal val="visible"/>
                                      </p:to>
                                    </p:set>
                                    <p:anim calcmode="lin" valueType="num">
                                      <p:cBhvr additive="base">
                                        <p:cTn id="15" dur="500" fill="hold"/>
                                        <p:tgtEl>
                                          <p:spTgt spid="24582"/>
                                        </p:tgtEl>
                                        <p:attrNameLst>
                                          <p:attrName>ppt_x</p:attrName>
                                        </p:attrNameLst>
                                      </p:cBhvr>
                                      <p:tavLst>
                                        <p:tav tm="0">
                                          <p:val>
                                            <p:strVal val="#ppt_x"/>
                                          </p:val>
                                        </p:tav>
                                        <p:tav tm="100000">
                                          <p:val>
                                            <p:strVal val="#ppt_x"/>
                                          </p:val>
                                        </p:tav>
                                      </p:tavLst>
                                    </p:anim>
                                    <p:anim calcmode="lin" valueType="num">
                                      <p:cBhvr additive="base">
                                        <p:cTn id="16" dur="500" fill="hold"/>
                                        <p:tgtEl>
                                          <p:spTgt spid="2458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583"/>
                                        </p:tgtEl>
                                        <p:attrNameLst>
                                          <p:attrName>style.visibility</p:attrName>
                                        </p:attrNameLst>
                                      </p:cBhvr>
                                      <p:to>
                                        <p:strVal val="visible"/>
                                      </p:to>
                                    </p:set>
                                    <p:anim calcmode="lin" valueType="num">
                                      <p:cBhvr additive="base">
                                        <p:cTn id="19" dur="500" fill="hold"/>
                                        <p:tgtEl>
                                          <p:spTgt spid="24583"/>
                                        </p:tgtEl>
                                        <p:attrNameLst>
                                          <p:attrName>ppt_x</p:attrName>
                                        </p:attrNameLst>
                                      </p:cBhvr>
                                      <p:tavLst>
                                        <p:tav tm="0">
                                          <p:val>
                                            <p:strVal val="#ppt_x"/>
                                          </p:val>
                                        </p:tav>
                                        <p:tav tm="100000">
                                          <p:val>
                                            <p:strVal val="#ppt_x"/>
                                          </p:val>
                                        </p:tav>
                                      </p:tavLst>
                                    </p:anim>
                                    <p:anim calcmode="lin" valueType="num">
                                      <p:cBhvr additive="base">
                                        <p:cTn id="20" dur="500" fill="hold"/>
                                        <p:tgtEl>
                                          <p:spTgt spid="2458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584"/>
                                        </p:tgtEl>
                                        <p:attrNameLst>
                                          <p:attrName>style.visibility</p:attrName>
                                        </p:attrNameLst>
                                      </p:cBhvr>
                                      <p:to>
                                        <p:strVal val="visible"/>
                                      </p:to>
                                    </p:set>
                                    <p:anim calcmode="lin" valueType="num">
                                      <p:cBhvr additive="base">
                                        <p:cTn id="23" dur="500" fill="hold"/>
                                        <p:tgtEl>
                                          <p:spTgt spid="24584"/>
                                        </p:tgtEl>
                                        <p:attrNameLst>
                                          <p:attrName>ppt_x</p:attrName>
                                        </p:attrNameLst>
                                      </p:cBhvr>
                                      <p:tavLst>
                                        <p:tav tm="0">
                                          <p:val>
                                            <p:strVal val="#ppt_x"/>
                                          </p:val>
                                        </p:tav>
                                        <p:tav tm="100000">
                                          <p:val>
                                            <p:strVal val="#ppt_x"/>
                                          </p:val>
                                        </p:tav>
                                      </p:tavLst>
                                    </p:anim>
                                    <p:anim calcmode="lin" valueType="num">
                                      <p:cBhvr additive="base">
                                        <p:cTn id="24" dur="500" fill="hold"/>
                                        <p:tgtEl>
                                          <p:spTgt spid="2458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594"/>
                                        </p:tgtEl>
                                        <p:attrNameLst>
                                          <p:attrName>style.visibility</p:attrName>
                                        </p:attrNameLst>
                                      </p:cBhvr>
                                      <p:to>
                                        <p:strVal val="visible"/>
                                      </p:to>
                                    </p:set>
                                    <p:anim calcmode="lin" valueType="num">
                                      <p:cBhvr additive="base">
                                        <p:cTn id="43" dur="500" fill="hold"/>
                                        <p:tgtEl>
                                          <p:spTgt spid="24594"/>
                                        </p:tgtEl>
                                        <p:attrNameLst>
                                          <p:attrName>ppt_x</p:attrName>
                                        </p:attrNameLst>
                                      </p:cBhvr>
                                      <p:tavLst>
                                        <p:tav tm="0">
                                          <p:val>
                                            <p:strVal val="#ppt_x"/>
                                          </p:val>
                                        </p:tav>
                                        <p:tav tm="100000">
                                          <p:val>
                                            <p:strVal val="#ppt_x"/>
                                          </p:val>
                                        </p:tav>
                                      </p:tavLst>
                                    </p:anim>
                                    <p:anim calcmode="lin" valueType="num">
                                      <p:cBhvr additive="base">
                                        <p:cTn id="44" dur="500" fill="hold"/>
                                        <p:tgtEl>
                                          <p:spTgt spid="2459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581"/>
                                        </p:tgtEl>
                                        <p:attrNameLst>
                                          <p:attrName>style.visibility</p:attrName>
                                        </p:attrNameLst>
                                      </p:cBhvr>
                                      <p:to>
                                        <p:strVal val="visible"/>
                                      </p:to>
                                    </p:set>
                                    <p:anim calcmode="lin" valueType="num">
                                      <p:cBhvr additive="base">
                                        <p:cTn id="53" dur="500" fill="hold"/>
                                        <p:tgtEl>
                                          <p:spTgt spid="24581"/>
                                        </p:tgtEl>
                                        <p:attrNameLst>
                                          <p:attrName>ppt_x</p:attrName>
                                        </p:attrNameLst>
                                      </p:cBhvr>
                                      <p:tavLst>
                                        <p:tav tm="0">
                                          <p:val>
                                            <p:strVal val="#ppt_x"/>
                                          </p:val>
                                        </p:tav>
                                        <p:tav tm="100000">
                                          <p:val>
                                            <p:strVal val="#ppt_x"/>
                                          </p:val>
                                        </p:tav>
                                      </p:tavLst>
                                    </p:anim>
                                    <p:anim calcmode="lin" valueType="num">
                                      <p:cBhvr additive="base">
                                        <p:cTn id="54" dur="500" fill="hold"/>
                                        <p:tgtEl>
                                          <p:spTgt spid="2458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585"/>
                                        </p:tgtEl>
                                        <p:attrNameLst>
                                          <p:attrName>style.visibility</p:attrName>
                                        </p:attrNameLst>
                                      </p:cBhvr>
                                      <p:to>
                                        <p:strVal val="visible"/>
                                      </p:to>
                                    </p:set>
                                    <p:anim calcmode="lin" valueType="num">
                                      <p:cBhvr additive="base">
                                        <p:cTn id="71" dur="500" fill="hold"/>
                                        <p:tgtEl>
                                          <p:spTgt spid="24585"/>
                                        </p:tgtEl>
                                        <p:attrNameLst>
                                          <p:attrName>ppt_x</p:attrName>
                                        </p:attrNameLst>
                                      </p:cBhvr>
                                      <p:tavLst>
                                        <p:tav tm="0">
                                          <p:val>
                                            <p:strVal val="#ppt_x"/>
                                          </p:val>
                                        </p:tav>
                                        <p:tav tm="100000">
                                          <p:val>
                                            <p:strVal val="#ppt_x"/>
                                          </p:val>
                                        </p:tav>
                                      </p:tavLst>
                                    </p:anim>
                                    <p:anim calcmode="lin" valueType="num">
                                      <p:cBhvr additive="base">
                                        <p:cTn id="72"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7" grpId="0" animBg="1"/>
      <p:bldP spid="24581" grpId="0" animBg="1"/>
      <p:bldP spid="24582" grpId="0" animBg="1"/>
      <p:bldP spid="24583" grpId="0" animBg="1"/>
      <p:bldP spid="24584" grpId="0" animBg="1"/>
      <p:bldP spid="24585" grpId="0" animBg="1"/>
      <p:bldP spid="245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normAutofit/>
          </a:bodyPr>
          <a:lstStyle/>
          <a:p>
            <a:pPr eaLnBrk="1" hangingPunct="1"/>
            <a:r>
              <a:rPr lang="en-US" sz="3200" dirty="0" smtClean="0">
                <a:solidFill>
                  <a:schemeClr val="tx1">
                    <a:lumMod val="85000"/>
                    <a:lumOff val="15000"/>
                  </a:schemeClr>
                </a:solidFill>
                <a:latin typeface="Helvetica" pitchFamily="34" charset="0"/>
                <a:ea typeface="ＭＳ Ｐゴシック" pitchFamily="34" charset="-128"/>
                <a:cs typeface="Helvetica" pitchFamily="34" charset="0"/>
              </a:rPr>
              <a:t>Intermezzo: </a:t>
            </a:r>
            <a:r>
              <a:rPr lang="en-US" sz="3200" dirty="0" err="1" smtClean="0">
                <a:solidFill>
                  <a:schemeClr val="tx1">
                    <a:lumMod val="85000"/>
                    <a:lumOff val="15000"/>
                  </a:schemeClr>
                </a:solidFill>
                <a:latin typeface="Helvetica" pitchFamily="34" charset="0"/>
                <a:ea typeface="ＭＳ Ｐゴシック" pitchFamily="34" charset="-128"/>
                <a:cs typeface="Helvetica" pitchFamily="34" charset="0"/>
              </a:rPr>
              <a:t>slotbevindingen</a:t>
            </a:r>
            <a:r>
              <a:rPr lang="en-US" sz="3200" dirty="0" smtClean="0">
                <a:solidFill>
                  <a:schemeClr val="tx1">
                    <a:lumMod val="85000"/>
                    <a:lumOff val="15000"/>
                  </a:schemeClr>
                </a:solidFill>
                <a:latin typeface="Helvetica" pitchFamily="34" charset="0"/>
                <a:ea typeface="ＭＳ Ｐゴシック" pitchFamily="34" charset="-128"/>
                <a:cs typeface="Helvetica" pitchFamily="34" charset="0"/>
              </a:rPr>
              <a:t> thesis</a:t>
            </a:r>
          </a:p>
        </p:txBody>
      </p:sp>
      <p:sp>
        <p:nvSpPr>
          <p:cNvPr id="4" name="Tekstvak 3"/>
          <p:cNvSpPr txBox="1"/>
          <p:nvPr/>
        </p:nvSpPr>
        <p:spPr>
          <a:xfrm>
            <a:off x="1264101" y="2701301"/>
            <a:ext cx="3037417" cy="368300"/>
          </a:xfrm>
          <a:prstGeom prst="rect">
            <a:avLst/>
          </a:prstGeom>
          <a:noFill/>
          <a:ln w="9525">
            <a:solidFill>
              <a:schemeClr val="tx1">
                <a:lumMod val="85000"/>
                <a:lumOff val="15000"/>
              </a:schemeClr>
            </a:solidFill>
          </a:ln>
        </p:spPr>
        <p:txBody>
          <a:bodyPr>
            <a:spAutoFit/>
          </a:bodyPr>
          <a:lstStyle/>
          <a:p>
            <a:pPr fontAlgn="auto">
              <a:spcBef>
                <a:spcPts val="0"/>
              </a:spcBef>
              <a:spcAft>
                <a:spcPts val="0"/>
              </a:spcAft>
              <a:defRPr/>
            </a:pPr>
            <a:r>
              <a:rPr lang="en-US" dirty="0" err="1">
                <a:solidFill>
                  <a:schemeClr val="tx1">
                    <a:lumMod val="85000"/>
                    <a:lumOff val="15000"/>
                  </a:schemeClr>
                </a:solidFill>
                <a:latin typeface="Helvetica" pitchFamily="34" charset="0"/>
                <a:cs typeface="Helvetica" pitchFamily="34" charset="0"/>
              </a:rPr>
              <a:t>Buurtgerichte</a:t>
            </a:r>
            <a:r>
              <a:rPr lang="en-US" dirty="0">
                <a:solidFill>
                  <a:schemeClr val="tx1">
                    <a:lumMod val="85000"/>
                    <a:lumOff val="15000"/>
                  </a:schemeClr>
                </a:solidFill>
                <a:latin typeface="Helvetica" pitchFamily="34" charset="0"/>
                <a:cs typeface="Helvetica" pitchFamily="34" charset="0"/>
              </a:rPr>
              <a:t> </a:t>
            </a:r>
            <a:r>
              <a:rPr lang="en-US" dirty="0" err="1">
                <a:solidFill>
                  <a:schemeClr val="tx1">
                    <a:lumMod val="85000"/>
                    <a:lumOff val="15000"/>
                  </a:schemeClr>
                </a:solidFill>
                <a:latin typeface="Helvetica" pitchFamily="34" charset="0"/>
                <a:cs typeface="Helvetica" pitchFamily="34" charset="0"/>
              </a:rPr>
              <a:t>werking</a:t>
            </a:r>
            <a:endParaRPr lang="en-US" dirty="0">
              <a:solidFill>
                <a:schemeClr val="tx1">
                  <a:lumMod val="85000"/>
                  <a:lumOff val="15000"/>
                </a:schemeClr>
              </a:solidFill>
              <a:latin typeface="Helvetica" pitchFamily="34" charset="0"/>
              <a:cs typeface="Helvetica" pitchFamily="34" charset="0"/>
            </a:endParaRPr>
          </a:p>
        </p:txBody>
      </p:sp>
      <p:sp>
        <p:nvSpPr>
          <p:cNvPr id="25604" name="Tekstvak 4"/>
          <p:cNvSpPr txBox="1">
            <a:spLocks noChangeArrowheads="1"/>
          </p:cNvSpPr>
          <p:nvPr/>
        </p:nvSpPr>
        <p:spPr bwMode="auto">
          <a:xfrm>
            <a:off x="4570335" y="2421901"/>
            <a:ext cx="2444751" cy="369888"/>
          </a:xfrm>
          <a:prstGeom prst="rect">
            <a:avLst/>
          </a:prstGeom>
          <a:noFill/>
          <a:ln w="9525">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Dienst economie</a:t>
            </a:r>
          </a:p>
        </p:txBody>
      </p:sp>
      <p:sp>
        <p:nvSpPr>
          <p:cNvPr id="25605" name="Tekstvak 5"/>
          <p:cNvSpPr txBox="1">
            <a:spLocks noChangeArrowheads="1"/>
          </p:cNvSpPr>
          <p:nvPr/>
        </p:nvSpPr>
        <p:spPr bwMode="auto">
          <a:xfrm>
            <a:off x="7338935" y="2683840"/>
            <a:ext cx="2230967" cy="369887"/>
          </a:xfrm>
          <a:prstGeom prst="rect">
            <a:avLst/>
          </a:prstGeom>
          <a:noFill/>
          <a:ln w="9525">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   Groendienst</a:t>
            </a:r>
          </a:p>
        </p:txBody>
      </p:sp>
      <p:sp>
        <p:nvSpPr>
          <p:cNvPr id="25606" name="Tekstvak 6"/>
          <p:cNvSpPr txBox="1">
            <a:spLocks noChangeArrowheads="1"/>
          </p:cNvSpPr>
          <p:nvPr/>
        </p:nvSpPr>
        <p:spPr bwMode="auto">
          <a:xfrm>
            <a:off x="9749783" y="2376931"/>
            <a:ext cx="1879600" cy="369888"/>
          </a:xfrm>
          <a:prstGeom prst="rect">
            <a:avLst/>
          </a:prstGeom>
          <a:noFill/>
          <a:ln w="9525">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Milieudienst</a:t>
            </a:r>
          </a:p>
        </p:txBody>
      </p:sp>
      <p:sp>
        <p:nvSpPr>
          <p:cNvPr id="25607" name="Tekstvak 7"/>
          <p:cNvSpPr txBox="1">
            <a:spLocks noChangeArrowheads="1"/>
          </p:cNvSpPr>
          <p:nvPr/>
        </p:nvSpPr>
        <p:spPr bwMode="auto">
          <a:xfrm>
            <a:off x="4221085" y="3572840"/>
            <a:ext cx="4085167" cy="369887"/>
          </a:xfrm>
          <a:prstGeom prst="rect">
            <a:avLst/>
          </a:prstGeom>
          <a:solidFill>
            <a:schemeClr val="accent1"/>
          </a:solidFill>
          <a:ln w="9525">
            <a:solidFill>
              <a:schemeClr val="tx1">
                <a:lumMod val="85000"/>
                <a:lumOff val="15000"/>
              </a:schemeClr>
            </a:solidFill>
            <a:miter lim="800000"/>
            <a:headEnd/>
            <a:tailEnd/>
          </a:ln>
        </p:spPr>
        <p:txBody>
          <a:bodyPr>
            <a:spAutoFit/>
          </a:bodyPr>
          <a:lstStyle/>
          <a:p>
            <a:r>
              <a:rPr lang="en-US" dirty="0" err="1">
                <a:solidFill>
                  <a:schemeClr val="tx1">
                    <a:lumMod val="85000"/>
                    <a:lumOff val="15000"/>
                  </a:schemeClr>
                </a:solidFill>
                <a:latin typeface="Helvetica" pitchFamily="34" charset="0"/>
                <a:cs typeface="Helvetica" pitchFamily="34" charset="0"/>
              </a:rPr>
              <a:t>Coördinatie</a:t>
            </a:r>
            <a:r>
              <a:rPr lang="en-US" dirty="0">
                <a:solidFill>
                  <a:schemeClr val="tx1">
                    <a:lumMod val="85000"/>
                    <a:lumOff val="15000"/>
                  </a:schemeClr>
                </a:solidFill>
                <a:latin typeface="Helvetica" pitchFamily="34" charset="0"/>
                <a:cs typeface="Helvetica" pitchFamily="34" charset="0"/>
              </a:rPr>
              <a:t> </a:t>
            </a:r>
            <a:r>
              <a:rPr lang="en-US" dirty="0" err="1">
                <a:solidFill>
                  <a:schemeClr val="tx1">
                    <a:lumMod val="85000"/>
                    <a:lumOff val="15000"/>
                  </a:schemeClr>
                </a:solidFill>
                <a:latin typeface="Helvetica" pitchFamily="34" charset="0"/>
                <a:cs typeface="Helvetica" pitchFamily="34" charset="0"/>
              </a:rPr>
              <a:t>netwerk</a:t>
            </a:r>
            <a:r>
              <a:rPr lang="en-US" dirty="0">
                <a:solidFill>
                  <a:schemeClr val="tx1">
                    <a:lumMod val="85000"/>
                    <a:lumOff val="15000"/>
                  </a:schemeClr>
                </a:solidFill>
                <a:latin typeface="Helvetica" pitchFamily="34" charset="0"/>
                <a:cs typeface="Helvetica" pitchFamily="34" charset="0"/>
              </a:rPr>
              <a:t>/platform</a:t>
            </a:r>
          </a:p>
        </p:txBody>
      </p:sp>
      <p:sp>
        <p:nvSpPr>
          <p:cNvPr id="25608" name="Tekstvak 8"/>
          <p:cNvSpPr txBox="1">
            <a:spLocks noChangeArrowheads="1"/>
          </p:cNvSpPr>
          <p:nvPr/>
        </p:nvSpPr>
        <p:spPr bwMode="auto">
          <a:xfrm>
            <a:off x="1317018" y="4623765"/>
            <a:ext cx="2419349" cy="369887"/>
          </a:xfrm>
          <a:prstGeom prst="rect">
            <a:avLst/>
          </a:prstGeom>
          <a:noFill/>
          <a:ln w="9525">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Sociale projecten</a:t>
            </a:r>
          </a:p>
        </p:txBody>
      </p:sp>
      <p:sp>
        <p:nvSpPr>
          <p:cNvPr id="25609" name="Tekstvak 9"/>
          <p:cNvSpPr txBox="1">
            <a:spLocks noChangeArrowheads="1"/>
          </p:cNvSpPr>
          <p:nvPr/>
        </p:nvSpPr>
        <p:spPr bwMode="auto">
          <a:xfrm>
            <a:off x="4329035" y="4595189"/>
            <a:ext cx="3009900" cy="646112"/>
          </a:xfrm>
          <a:prstGeom prst="rect">
            <a:avLst/>
          </a:prstGeom>
          <a:noFill/>
          <a:ln w="9525">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Korte keten projecten (markten, csa, …)</a:t>
            </a:r>
          </a:p>
        </p:txBody>
      </p:sp>
      <p:sp>
        <p:nvSpPr>
          <p:cNvPr id="25610" name="Tekstvak 10"/>
          <p:cNvSpPr txBox="1">
            <a:spLocks noChangeArrowheads="1"/>
          </p:cNvSpPr>
          <p:nvPr/>
        </p:nvSpPr>
        <p:spPr bwMode="auto">
          <a:xfrm>
            <a:off x="7901967" y="4919039"/>
            <a:ext cx="1989667" cy="368300"/>
          </a:xfrm>
          <a:prstGeom prst="rect">
            <a:avLst/>
          </a:prstGeom>
          <a:noFill/>
          <a:ln w="9525">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   Volkstuinen</a:t>
            </a:r>
          </a:p>
        </p:txBody>
      </p:sp>
      <p:cxnSp>
        <p:nvCxnSpPr>
          <p:cNvPr id="12" name="Rechte verbindingslijn met pijl 11"/>
          <p:cNvCxnSpPr>
            <a:cxnSpLocks noChangeShapeType="1"/>
            <a:endCxn id="25607" idx="1"/>
          </p:cNvCxnSpPr>
          <p:nvPr/>
        </p:nvCxnSpPr>
        <p:spPr bwMode="auto">
          <a:xfrm flipV="1">
            <a:off x="2366885" y="3756990"/>
            <a:ext cx="1854200" cy="866775"/>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cxnSp>
        <p:nvCxnSpPr>
          <p:cNvPr id="16" name="Rechte verbindingslijn met pijl 15"/>
          <p:cNvCxnSpPr>
            <a:cxnSpLocks noChangeShapeType="1"/>
          </p:cNvCxnSpPr>
          <p:nvPr/>
        </p:nvCxnSpPr>
        <p:spPr bwMode="auto">
          <a:xfrm flipV="1">
            <a:off x="6075285" y="3909389"/>
            <a:ext cx="0" cy="685800"/>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cxnSp>
        <p:nvCxnSpPr>
          <p:cNvPr id="18" name="Rechte verbindingslijn met pijl 17"/>
          <p:cNvCxnSpPr>
            <a:cxnSpLocks noChangeShapeType="1"/>
            <a:stCxn id="25610" idx="0"/>
          </p:cNvCxnSpPr>
          <p:nvPr/>
        </p:nvCxnSpPr>
        <p:spPr bwMode="auto">
          <a:xfrm flipH="1" flipV="1">
            <a:off x="8266035" y="3942727"/>
            <a:ext cx="630767" cy="976313"/>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cxnSp>
        <p:nvCxnSpPr>
          <p:cNvPr id="20" name="Rechte verbindingslijn met pijl 19"/>
          <p:cNvCxnSpPr>
            <a:cxnSpLocks noChangeShapeType="1"/>
            <a:stCxn id="4" idx="2"/>
          </p:cNvCxnSpPr>
          <p:nvPr/>
        </p:nvCxnSpPr>
        <p:spPr bwMode="auto">
          <a:xfrm>
            <a:off x="2781752" y="3069601"/>
            <a:ext cx="1642533" cy="503238"/>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cxnSp>
        <p:nvCxnSpPr>
          <p:cNvPr id="23" name="Rechte verbindingslijn met pijl 22"/>
          <p:cNvCxnSpPr>
            <a:cxnSpLocks noChangeShapeType="1"/>
          </p:cNvCxnSpPr>
          <p:nvPr/>
        </p:nvCxnSpPr>
        <p:spPr bwMode="auto">
          <a:xfrm flipV="1">
            <a:off x="5590567" y="2791789"/>
            <a:ext cx="0" cy="781050"/>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cxnSp>
        <p:nvCxnSpPr>
          <p:cNvPr id="25" name="Rechte verbindingslijn met pijl 24"/>
          <p:cNvCxnSpPr>
            <a:cxnSpLocks noChangeShapeType="1"/>
          </p:cNvCxnSpPr>
          <p:nvPr/>
        </p:nvCxnSpPr>
        <p:spPr bwMode="auto">
          <a:xfrm flipV="1">
            <a:off x="7338935" y="3042615"/>
            <a:ext cx="1047751" cy="530225"/>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cxnSp>
        <p:nvCxnSpPr>
          <p:cNvPr id="27" name="Rechte verbindingslijn met pijl 26"/>
          <p:cNvCxnSpPr>
            <a:cxnSpLocks noChangeShapeType="1"/>
          </p:cNvCxnSpPr>
          <p:nvPr/>
        </p:nvCxnSpPr>
        <p:spPr bwMode="auto">
          <a:xfrm flipV="1">
            <a:off x="8266035" y="2791789"/>
            <a:ext cx="2230967" cy="866775"/>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sp>
        <p:nvSpPr>
          <p:cNvPr id="25618" name="Tekstvak 28"/>
          <p:cNvSpPr txBox="1">
            <a:spLocks noChangeArrowheads="1"/>
          </p:cNvSpPr>
          <p:nvPr/>
        </p:nvSpPr>
        <p:spPr bwMode="auto">
          <a:xfrm>
            <a:off x="1204141" y="1828776"/>
            <a:ext cx="5750984" cy="460375"/>
          </a:xfrm>
          <a:prstGeom prst="rect">
            <a:avLst/>
          </a:prstGeom>
          <a:noFill/>
          <a:ln w="9525">
            <a:noFill/>
            <a:miter lim="800000"/>
            <a:headEnd/>
            <a:tailEnd/>
          </a:ln>
        </p:spPr>
        <p:txBody>
          <a:bodyPr>
            <a:spAutoFit/>
          </a:bodyPr>
          <a:lstStyle/>
          <a:p>
            <a:r>
              <a:rPr lang="en-US" sz="2400" b="1" dirty="0" err="1">
                <a:solidFill>
                  <a:schemeClr val="tx1">
                    <a:lumMod val="85000"/>
                    <a:lumOff val="15000"/>
                  </a:schemeClr>
                </a:solidFill>
                <a:latin typeface="Helvetica" pitchFamily="34" charset="0"/>
                <a:cs typeface="Helvetica" pitchFamily="34" charset="0"/>
              </a:rPr>
              <a:t>Aanbeveling</a:t>
            </a:r>
            <a:endParaRPr lang="en-US" sz="2400" b="1" dirty="0">
              <a:solidFill>
                <a:schemeClr val="tx1">
                  <a:lumMod val="85000"/>
                  <a:lumOff val="15000"/>
                </a:schemeClr>
              </a:solidFill>
              <a:latin typeface="Helvetica" pitchFamily="34" charset="0"/>
              <a:cs typeface="Helvetica" pitchFamily="34" charset="0"/>
            </a:endParaRPr>
          </a:p>
        </p:txBody>
      </p:sp>
      <p:cxnSp>
        <p:nvCxnSpPr>
          <p:cNvPr id="21" name="Rechte verbindingslijn met pijl 20"/>
          <p:cNvCxnSpPr>
            <a:cxnSpLocks noChangeShapeType="1"/>
          </p:cNvCxnSpPr>
          <p:nvPr/>
        </p:nvCxnSpPr>
        <p:spPr bwMode="auto">
          <a:xfrm flipH="1" flipV="1">
            <a:off x="8386685" y="3942726"/>
            <a:ext cx="1183216" cy="368300"/>
          </a:xfrm>
          <a:prstGeom prst="straightConnector1">
            <a:avLst/>
          </a:prstGeom>
          <a:noFill/>
          <a:ln w="9525">
            <a:solidFill>
              <a:schemeClr val="tx1">
                <a:lumMod val="85000"/>
                <a:lumOff val="15000"/>
              </a:schemeClr>
            </a:solidFill>
            <a:round/>
            <a:headEnd type="arrow" w="med" len="med"/>
            <a:tailEnd type="arrow" w="med" len="med"/>
          </a:ln>
          <a:effectLst>
            <a:outerShdw blurRad="63500" dist="23000" dir="5400000" rotWithShape="0">
              <a:srgbClr val="000000">
                <a:alpha val="34999"/>
              </a:srgbClr>
            </a:outerShdw>
          </a:effectLst>
          <a:extLst>
            <a:ext uri="{909E8E84-426E-40dd-AFC4-6F175D3DCCD1}"/>
          </a:extLst>
        </p:spPr>
      </p:cxnSp>
      <p:sp>
        <p:nvSpPr>
          <p:cNvPr id="25620" name="Tekstvak 9"/>
          <p:cNvSpPr txBox="1">
            <a:spLocks noChangeArrowheads="1"/>
          </p:cNvSpPr>
          <p:nvPr/>
        </p:nvSpPr>
        <p:spPr bwMode="auto">
          <a:xfrm>
            <a:off x="8992051" y="4411039"/>
            <a:ext cx="2080683" cy="368300"/>
          </a:xfrm>
          <a:prstGeom prst="rect">
            <a:avLst/>
          </a:prstGeom>
          <a:noFill/>
          <a:ln w="9525">
            <a:solidFill>
              <a:schemeClr val="tx1">
                <a:lumMod val="85000"/>
                <a:lumOff val="15000"/>
              </a:schemeClr>
            </a:solidFill>
            <a:miter lim="800000"/>
            <a:headEnd/>
            <a:tailEnd/>
          </a:ln>
        </p:spPr>
        <p:txBody>
          <a:bodyPr>
            <a:spAutoFit/>
          </a:bodyPr>
          <a:lstStyle/>
          <a:p>
            <a:r>
              <a:rPr lang="en-US">
                <a:solidFill>
                  <a:schemeClr val="tx1">
                    <a:lumMod val="85000"/>
                    <a:lumOff val="15000"/>
                  </a:schemeClr>
                </a:solidFill>
                <a:latin typeface="Helvetica" pitchFamily="34" charset="0"/>
                <a:cs typeface="Helvetica" pitchFamily="34" charset="0"/>
              </a:rPr>
              <a:t>Ideeën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9"/>
                                        </p:tgtEl>
                                        <p:attrNameLst>
                                          <p:attrName>style.visibility</p:attrName>
                                        </p:attrNameLst>
                                      </p:cBhvr>
                                      <p:to>
                                        <p:strVal val="visible"/>
                                      </p:to>
                                    </p:set>
                                    <p:anim calcmode="lin" valueType="num">
                                      <p:cBhvr additive="base">
                                        <p:cTn id="11" dur="500" fill="hold"/>
                                        <p:tgtEl>
                                          <p:spTgt spid="25609"/>
                                        </p:tgtEl>
                                        <p:attrNameLst>
                                          <p:attrName>ppt_x</p:attrName>
                                        </p:attrNameLst>
                                      </p:cBhvr>
                                      <p:tavLst>
                                        <p:tav tm="0">
                                          <p:val>
                                            <p:strVal val="#ppt_x"/>
                                          </p:val>
                                        </p:tav>
                                        <p:tav tm="100000">
                                          <p:val>
                                            <p:strVal val="#ppt_x"/>
                                          </p:val>
                                        </p:tav>
                                      </p:tavLst>
                                    </p:anim>
                                    <p:anim calcmode="lin" valueType="num">
                                      <p:cBhvr additive="base">
                                        <p:cTn id="12" dur="500" fill="hold"/>
                                        <p:tgtEl>
                                          <p:spTgt spid="2560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610"/>
                                        </p:tgtEl>
                                        <p:attrNameLst>
                                          <p:attrName>style.visibility</p:attrName>
                                        </p:attrNameLst>
                                      </p:cBhvr>
                                      <p:to>
                                        <p:strVal val="visible"/>
                                      </p:to>
                                    </p:set>
                                    <p:anim calcmode="lin" valueType="num">
                                      <p:cBhvr additive="base">
                                        <p:cTn id="15" dur="500" fill="hold"/>
                                        <p:tgtEl>
                                          <p:spTgt spid="25610"/>
                                        </p:tgtEl>
                                        <p:attrNameLst>
                                          <p:attrName>ppt_x</p:attrName>
                                        </p:attrNameLst>
                                      </p:cBhvr>
                                      <p:tavLst>
                                        <p:tav tm="0">
                                          <p:val>
                                            <p:strVal val="#ppt_x"/>
                                          </p:val>
                                        </p:tav>
                                        <p:tav tm="100000">
                                          <p:val>
                                            <p:strVal val="#ppt_x"/>
                                          </p:val>
                                        </p:tav>
                                      </p:tavLst>
                                    </p:anim>
                                    <p:anim calcmode="lin" valueType="num">
                                      <p:cBhvr additive="base">
                                        <p:cTn id="16" dur="500" fill="hold"/>
                                        <p:tgtEl>
                                          <p:spTgt spid="256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20"/>
                                        </p:tgtEl>
                                        <p:attrNameLst>
                                          <p:attrName>style.visibility</p:attrName>
                                        </p:attrNameLst>
                                      </p:cBhvr>
                                      <p:to>
                                        <p:strVal val="visible"/>
                                      </p:to>
                                    </p:set>
                                    <p:anim calcmode="lin" valueType="num">
                                      <p:cBhvr additive="base">
                                        <p:cTn id="19" dur="500" fill="hold"/>
                                        <p:tgtEl>
                                          <p:spTgt spid="25620"/>
                                        </p:tgtEl>
                                        <p:attrNameLst>
                                          <p:attrName>ppt_x</p:attrName>
                                        </p:attrNameLst>
                                      </p:cBhvr>
                                      <p:tavLst>
                                        <p:tav tm="0">
                                          <p:val>
                                            <p:strVal val="#ppt_x"/>
                                          </p:val>
                                        </p:tav>
                                        <p:tav tm="100000">
                                          <p:val>
                                            <p:strVal val="#ppt_x"/>
                                          </p:val>
                                        </p:tav>
                                      </p:tavLst>
                                    </p:anim>
                                    <p:anim calcmode="lin" valueType="num">
                                      <p:cBhvr additive="base">
                                        <p:cTn id="20" dur="500" fill="hold"/>
                                        <p:tgtEl>
                                          <p:spTgt spid="256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604"/>
                                        </p:tgtEl>
                                        <p:attrNameLst>
                                          <p:attrName>style.visibility</p:attrName>
                                        </p:attrNameLst>
                                      </p:cBhvr>
                                      <p:to>
                                        <p:strVal val="visible"/>
                                      </p:to>
                                    </p:set>
                                    <p:anim calcmode="lin" valueType="num">
                                      <p:cBhvr additive="base">
                                        <p:cTn id="45" dur="500" fill="hold"/>
                                        <p:tgtEl>
                                          <p:spTgt spid="25604"/>
                                        </p:tgtEl>
                                        <p:attrNameLst>
                                          <p:attrName>ppt_x</p:attrName>
                                        </p:attrNameLst>
                                      </p:cBhvr>
                                      <p:tavLst>
                                        <p:tav tm="0">
                                          <p:val>
                                            <p:strVal val="#ppt_x"/>
                                          </p:val>
                                        </p:tav>
                                        <p:tav tm="100000">
                                          <p:val>
                                            <p:strVal val="#ppt_x"/>
                                          </p:val>
                                        </p:tav>
                                      </p:tavLst>
                                    </p:anim>
                                    <p:anim calcmode="lin" valueType="num">
                                      <p:cBhvr additive="base">
                                        <p:cTn id="46" dur="500" fill="hold"/>
                                        <p:tgtEl>
                                          <p:spTgt spid="2560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605"/>
                                        </p:tgtEl>
                                        <p:attrNameLst>
                                          <p:attrName>style.visibility</p:attrName>
                                        </p:attrNameLst>
                                      </p:cBhvr>
                                      <p:to>
                                        <p:strVal val="visible"/>
                                      </p:to>
                                    </p:set>
                                    <p:anim calcmode="lin" valueType="num">
                                      <p:cBhvr additive="base">
                                        <p:cTn id="49" dur="500" fill="hold"/>
                                        <p:tgtEl>
                                          <p:spTgt spid="25605"/>
                                        </p:tgtEl>
                                        <p:attrNameLst>
                                          <p:attrName>ppt_x</p:attrName>
                                        </p:attrNameLst>
                                      </p:cBhvr>
                                      <p:tavLst>
                                        <p:tav tm="0">
                                          <p:val>
                                            <p:strVal val="#ppt_x"/>
                                          </p:val>
                                        </p:tav>
                                        <p:tav tm="100000">
                                          <p:val>
                                            <p:strVal val="#ppt_x"/>
                                          </p:val>
                                        </p:tav>
                                      </p:tavLst>
                                    </p:anim>
                                    <p:anim calcmode="lin" valueType="num">
                                      <p:cBhvr additive="base">
                                        <p:cTn id="50" dur="500" fill="hold"/>
                                        <p:tgtEl>
                                          <p:spTgt spid="2560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06"/>
                                        </p:tgtEl>
                                        <p:attrNameLst>
                                          <p:attrName>style.visibility</p:attrName>
                                        </p:attrNameLst>
                                      </p:cBhvr>
                                      <p:to>
                                        <p:strVal val="visible"/>
                                      </p:to>
                                    </p:set>
                                    <p:anim calcmode="lin" valueType="num">
                                      <p:cBhvr additive="base">
                                        <p:cTn id="53" dur="500" fill="hold"/>
                                        <p:tgtEl>
                                          <p:spTgt spid="25606"/>
                                        </p:tgtEl>
                                        <p:attrNameLst>
                                          <p:attrName>ppt_x</p:attrName>
                                        </p:attrNameLst>
                                      </p:cBhvr>
                                      <p:tavLst>
                                        <p:tav tm="0">
                                          <p:val>
                                            <p:strVal val="#ppt_x"/>
                                          </p:val>
                                        </p:tav>
                                        <p:tav tm="100000">
                                          <p:val>
                                            <p:strVal val="#ppt_x"/>
                                          </p:val>
                                        </p:tav>
                                      </p:tavLst>
                                    </p:anim>
                                    <p:anim calcmode="lin" valueType="num">
                                      <p:cBhvr additive="base">
                                        <p:cTn id="54" dur="500" fill="hold"/>
                                        <p:tgtEl>
                                          <p:spTgt spid="2560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604" grpId="0" animBg="1"/>
      <p:bldP spid="25605" grpId="0" animBg="1"/>
      <p:bldP spid="25606" grpId="0" animBg="1"/>
      <p:bldP spid="25608" grpId="0" animBg="1"/>
      <p:bldP spid="25609" grpId="0" animBg="1"/>
      <p:bldP spid="25610" grpId="0" animBg="1"/>
      <p:bldP spid="256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109278" y="637367"/>
            <a:ext cx="8630542" cy="1143000"/>
          </a:xfrm>
        </p:spPr>
        <p:txBody>
          <a:bodyPr>
            <a:normAutofit/>
          </a:bodyPr>
          <a:lstStyle/>
          <a:p>
            <a:pPr eaLnBrk="1" hangingPunct="1"/>
            <a:r>
              <a:rPr lang="en-US" altLang="nl-BE" sz="3200" dirty="0" smtClean="0">
                <a:latin typeface="Helvetica" panose="020B0604020202020204" pitchFamily="34" charset="0"/>
                <a:cs typeface="Helvetica" panose="020B0604020202020204" pitchFamily="34" charset="0"/>
              </a:rPr>
              <a:t>Gent: </a:t>
            </a:r>
            <a:r>
              <a:rPr lang="en-US" altLang="nl-BE" sz="3200" dirty="0" err="1" smtClean="0">
                <a:latin typeface="Helvetica" panose="020B0604020202020204" pitchFamily="34" charset="0"/>
                <a:cs typeface="Helvetica" panose="020B0604020202020204" pitchFamily="34" charset="0"/>
              </a:rPr>
              <a:t>goede</a:t>
            </a:r>
            <a:r>
              <a:rPr lang="en-US" altLang="nl-BE" sz="3200" dirty="0" smtClean="0">
                <a:latin typeface="Helvetica" panose="020B0604020202020204" pitchFamily="34" charset="0"/>
                <a:cs typeface="Helvetica" panose="020B0604020202020204" pitchFamily="34" charset="0"/>
              </a:rPr>
              <a:t> </a:t>
            </a:r>
            <a:r>
              <a:rPr lang="en-US" altLang="nl-BE" sz="3200" dirty="0" err="1" smtClean="0">
                <a:latin typeface="Helvetica" panose="020B0604020202020204" pitchFamily="34" charset="0"/>
                <a:cs typeface="Helvetica" panose="020B0604020202020204" pitchFamily="34" charset="0"/>
              </a:rPr>
              <a:t>voorbeelden</a:t>
            </a:r>
            <a:r>
              <a:rPr lang="en-US" altLang="nl-BE" sz="3200" dirty="0" smtClean="0">
                <a:latin typeface="Helvetica" panose="020B0604020202020204" pitchFamily="34" charset="0"/>
                <a:cs typeface="Helvetica" panose="020B0604020202020204" pitchFamily="34" charset="0"/>
              </a:rPr>
              <a:t> </a:t>
            </a:r>
            <a:r>
              <a:rPr lang="en-US" altLang="nl-BE" sz="3200" dirty="0" err="1" smtClean="0">
                <a:latin typeface="Helvetica" panose="020B0604020202020204" pitchFamily="34" charset="0"/>
                <a:cs typeface="Helvetica" panose="020B0604020202020204" pitchFamily="34" charset="0"/>
              </a:rPr>
              <a:t>uit</a:t>
            </a:r>
            <a:r>
              <a:rPr lang="en-US" altLang="nl-BE" sz="3200" dirty="0" smtClean="0">
                <a:latin typeface="Helvetica" panose="020B0604020202020204" pitchFamily="34" charset="0"/>
                <a:cs typeface="Helvetica" panose="020B0604020202020204" pitchFamily="34" charset="0"/>
              </a:rPr>
              <a:t> de </a:t>
            </a:r>
            <a:r>
              <a:rPr lang="en-US" altLang="nl-BE" sz="3200" dirty="0" err="1" smtClean="0">
                <a:latin typeface="Helvetica" panose="020B0604020202020204" pitchFamily="34" charset="0"/>
                <a:cs typeface="Helvetica" panose="020B0604020202020204" pitchFamily="34" charset="0"/>
              </a:rPr>
              <a:t>praktijk</a:t>
            </a:r>
            <a:endParaRPr lang="en-US" altLang="nl-BE" sz="3200" dirty="0" smtClean="0">
              <a:latin typeface="Helvetica" panose="020B0604020202020204" pitchFamily="34" charset="0"/>
              <a:cs typeface="Helvetica" panose="020B0604020202020204" pitchFamily="34" charset="0"/>
            </a:endParaRPr>
          </a:p>
        </p:txBody>
      </p:sp>
      <p:sp>
        <p:nvSpPr>
          <p:cNvPr id="2" name="Tijdelijke aanduiding voor inhoud 1"/>
          <p:cNvSpPr>
            <a:spLocks noGrp="1"/>
          </p:cNvSpPr>
          <p:nvPr>
            <p:ph idx="1"/>
          </p:nvPr>
        </p:nvSpPr>
        <p:spPr>
          <a:xfrm>
            <a:off x="1227795" y="1822704"/>
            <a:ext cx="8229600" cy="4525963"/>
          </a:xfrm>
        </p:spPr>
        <p:txBody>
          <a:bodyPr>
            <a:noAutofit/>
          </a:bodyPr>
          <a:lstStyle/>
          <a:p>
            <a:pPr marL="0" indent="0">
              <a:buNone/>
              <a:defRPr/>
            </a:pPr>
            <a:endParaRPr lang="nl-BE" sz="1800" dirty="0">
              <a:latin typeface="Helvetica" panose="020B0604020202020204" pitchFamily="34" charset="0"/>
              <a:cs typeface="Helvetica" panose="020B0604020202020204" pitchFamily="34" charset="0"/>
            </a:endParaRPr>
          </a:p>
          <a:p>
            <a:pPr>
              <a:defRPr/>
            </a:pPr>
            <a:endParaRPr lang="nl-BE" sz="1800" dirty="0">
              <a:latin typeface="Helvetica" panose="020B0604020202020204" pitchFamily="34" charset="0"/>
              <a:cs typeface="Helvetica" panose="020B0604020202020204" pitchFamily="34" charset="0"/>
            </a:endParaRPr>
          </a:p>
          <a:p>
            <a:endParaRPr lang="nl-BE" sz="1800" dirty="0">
              <a:latin typeface="Helvetica" panose="020B0604020202020204" pitchFamily="34" charset="0"/>
              <a:cs typeface="Helvetica" panose="020B0604020202020204" pitchFamily="34" charset="0"/>
            </a:endParaRPr>
          </a:p>
          <a:p>
            <a:endParaRPr lang="nl-BE" sz="1800" dirty="0">
              <a:latin typeface="Helvetica" panose="020B0604020202020204" pitchFamily="34" charset="0"/>
              <a:cs typeface="Helvetica" panose="020B0604020202020204" pitchFamily="34" charset="0"/>
            </a:endParaRPr>
          </a:p>
          <a:p>
            <a:endParaRPr lang="nl-BE" sz="1800" dirty="0">
              <a:latin typeface="Helvetica" panose="020B0604020202020204" pitchFamily="34" charset="0"/>
              <a:cs typeface="Helvetica" panose="020B0604020202020204" pitchFamily="34" charset="0"/>
            </a:endParaRPr>
          </a:p>
          <a:p>
            <a:endParaRPr lang="nl-BE" sz="1800" dirty="0">
              <a:latin typeface="Helvetica" panose="020B0604020202020204" pitchFamily="34" charset="0"/>
              <a:cs typeface="Helvetica" panose="020B0604020202020204" pitchFamily="34" charset="0"/>
            </a:endParaRPr>
          </a:p>
          <a:p>
            <a:pPr>
              <a:buFont typeface="Arial" panose="020B0604020202020204" pitchFamily="34" charset="0"/>
              <a:buChar char="•"/>
            </a:pPr>
            <a:r>
              <a:rPr lang="nl-BE" sz="1800" dirty="0" smtClean="0">
                <a:solidFill>
                  <a:schemeClr val="tx1">
                    <a:lumMod val="85000"/>
                    <a:lumOff val="15000"/>
                  </a:schemeClr>
                </a:solidFill>
                <a:latin typeface="Helvetica" panose="020B0604020202020204" pitchFamily="34" charset="0"/>
                <a:cs typeface="Helvetica" panose="020B0604020202020204" pitchFamily="34" charset="0"/>
              </a:rPr>
              <a:t> Lokale </a:t>
            </a:r>
            <a:r>
              <a:rPr lang="nl-BE" sz="1800" dirty="0">
                <a:solidFill>
                  <a:schemeClr val="tx1">
                    <a:lumMod val="85000"/>
                    <a:lumOff val="15000"/>
                  </a:schemeClr>
                </a:solidFill>
                <a:latin typeface="Helvetica" panose="020B0604020202020204" pitchFamily="34" charset="0"/>
                <a:cs typeface="Helvetica" panose="020B0604020202020204" pitchFamily="34" charset="0"/>
              </a:rPr>
              <a:t>voedselstrategie waarin stadslandouw als onderdeel ervan is opgenomen (~voeding)</a:t>
            </a:r>
          </a:p>
          <a:p>
            <a:pPr>
              <a:buFont typeface="Arial" panose="020B0604020202020204" pitchFamily="34" charset="0"/>
              <a:buChar char="•"/>
            </a:pPr>
            <a:r>
              <a:rPr lang="nl-BE" sz="1800" dirty="0" smtClean="0">
                <a:solidFill>
                  <a:schemeClr val="tx1">
                    <a:lumMod val="85000"/>
                    <a:lumOff val="15000"/>
                  </a:schemeClr>
                </a:solidFill>
                <a:latin typeface="Helvetica" panose="020B0604020202020204" pitchFamily="34" charset="0"/>
                <a:cs typeface="Helvetica" panose="020B0604020202020204" pitchFamily="34" charset="0"/>
              </a:rPr>
              <a:t> Stad </a:t>
            </a:r>
            <a:r>
              <a:rPr lang="nl-BE" sz="1800" dirty="0">
                <a:solidFill>
                  <a:schemeClr val="tx1">
                    <a:lumMod val="85000"/>
                    <a:lumOff val="15000"/>
                  </a:schemeClr>
                </a:solidFill>
                <a:latin typeface="Helvetica" panose="020B0604020202020204" pitchFamily="34" charset="0"/>
                <a:cs typeface="Helvetica" panose="020B0604020202020204" pitchFamily="34" charset="0"/>
              </a:rPr>
              <a:t>Gent neemt een coördinerende, faciliterende rol aan</a:t>
            </a:r>
          </a:p>
          <a:p>
            <a:pPr>
              <a:buFont typeface="Arial" panose="020B0604020202020204" pitchFamily="34" charset="0"/>
              <a:buChar char="•"/>
            </a:pPr>
            <a:r>
              <a:rPr lang="nl-BE" sz="1800" dirty="0" smtClean="0">
                <a:solidFill>
                  <a:schemeClr val="tx1">
                    <a:lumMod val="85000"/>
                    <a:lumOff val="15000"/>
                  </a:schemeClr>
                </a:solidFill>
                <a:latin typeface="Helvetica" panose="020B0604020202020204" pitchFamily="34" charset="0"/>
                <a:cs typeface="Helvetica" panose="020B0604020202020204" pitchFamily="34" charset="0"/>
              </a:rPr>
              <a:t> In </a:t>
            </a:r>
            <a:r>
              <a:rPr lang="nl-BE" sz="1800" dirty="0">
                <a:solidFill>
                  <a:schemeClr val="tx1">
                    <a:lumMod val="85000"/>
                    <a:lumOff val="15000"/>
                  </a:schemeClr>
                </a:solidFill>
                <a:latin typeface="Helvetica" panose="020B0604020202020204" pitchFamily="34" charset="0"/>
                <a:cs typeface="Helvetica" panose="020B0604020202020204" pitchFamily="34" charset="0"/>
              </a:rPr>
              <a:t>de praktijk: ondersteunen en promoten </a:t>
            </a:r>
            <a:r>
              <a:rPr lang="nl-BE" sz="1800" dirty="0" smtClean="0">
                <a:solidFill>
                  <a:schemeClr val="tx1">
                    <a:lumMod val="85000"/>
                    <a:lumOff val="15000"/>
                  </a:schemeClr>
                </a:solidFill>
                <a:latin typeface="Helvetica" panose="020B0604020202020204" pitchFamily="34" charset="0"/>
                <a:cs typeface="Helvetica" panose="020B0604020202020204" pitchFamily="34" charset="0"/>
              </a:rPr>
              <a:t>stadslandbouwprojecten</a:t>
            </a: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4" name="Tijdelijke aanduiding voor dianumm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B9E633B-BD06-46D4-91F1-EB40FED3F341}" type="slidenum">
              <a:rPr lang="nl-BE" altLang="nl-BE">
                <a:solidFill>
                  <a:srgbClr val="898989"/>
                </a:solidFill>
              </a:rPr>
              <a:pPr eaLnBrk="1" hangingPunct="1"/>
              <a:t>22</a:t>
            </a:fld>
            <a:endParaRPr lang="nl-BE" altLang="nl-BE">
              <a:solidFill>
                <a:srgbClr val="898989"/>
              </a:solidFill>
            </a:endParaRPr>
          </a:p>
        </p:txBody>
      </p:sp>
      <p:pic>
        <p:nvPicPr>
          <p:cNvPr id="8" name="Afbeelding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48673" y="2778621"/>
            <a:ext cx="3810000" cy="1562100"/>
          </a:xfrm>
          <a:prstGeom prst="rect">
            <a:avLst/>
          </a:prstGeom>
        </p:spPr>
      </p:pic>
      <p:sp>
        <p:nvSpPr>
          <p:cNvPr id="9" name="Rechthoek 8"/>
          <p:cNvSpPr/>
          <p:nvPr/>
        </p:nvSpPr>
        <p:spPr>
          <a:xfrm>
            <a:off x="1135004" y="2113684"/>
            <a:ext cx="7026591" cy="646331"/>
          </a:xfrm>
          <a:prstGeom prst="rect">
            <a:avLst/>
          </a:prstGeom>
        </p:spPr>
        <p:txBody>
          <a:bodyPr wrap="square">
            <a:spAutoFit/>
          </a:bodyPr>
          <a:lstStyle/>
          <a:p>
            <a:r>
              <a:rPr lang="nl-BE" b="1" dirty="0" smtClean="0">
                <a:hlinkClick r:id="rId4"/>
              </a:rPr>
              <a:t>Voedselstrategie </a:t>
            </a:r>
            <a:r>
              <a:rPr lang="nl-BE" b="1" dirty="0">
                <a:hlinkClick r:id="rId4"/>
              </a:rPr>
              <a:t>'Gent en garde' moet Gents eten duurzamer maken</a:t>
            </a:r>
            <a:endParaRPr lang="nl-BE" b="1" dirty="0"/>
          </a:p>
          <a:p>
            <a:r>
              <a:rPr lang="nl-BE" dirty="0">
                <a:latin typeface="Helvetica" panose="020B0604020202020204" pitchFamily="34" charset="0"/>
                <a:cs typeface="Helvetica" panose="020B0604020202020204" pitchFamily="34" charset="0"/>
              </a:rPr>
              <a:t>woensdag, 16 oktober 2013 - Redactie Landbouwleven</a:t>
            </a:r>
          </a:p>
        </p:txBody>
      </p:sp>
      <p:sp>
        <p:nvSpPr>
          <p:cNvPr id="7" name="Tekstvak 6"/>
          <p:cNvSpPr txBox="1"/>
          <p:nvPr/>
        </p:nvSpPr>
        <p:spPr>
          <a:xfrm>
            <a:off x="1168596" y="1839324"/>
            <a:ext cx="3565055" cy="369332"/>
          </a:xfrm>
          <a:prstGeom prst="rect">
            <a:avLst/>
          </a:prstGeom>
          <a:noFill/>
        </p:spPr>
        <p:txBody>
          <a:bodyPr wrap="square" rtlCol="0">
            <a:spAutoFit/>
          </a:bodyPr>
          <a:lstStyle/>
          <a:p>
            <a:r>
              <a:rPr lang="nl-BE" b="1" dirty="0" smtClean="0">
                <a:solidFill>
                  <a:schemeClr val="accent1"/>
                </a:solidFill>
                <a:latin typeface="Helvetica" pitchFamily="34" charset="0"/>
                <a:cs typeface="Helvetica" pitchFamily="34" charset="0"/>
              </a:rPr>
              <a:t>3. Gent En Garde (2013)</a:t>
            </a:r>
          </a:p>
        </p:txBody>
      </p:sp>
    </p:spTree>
    <p:extLst>
      <p:ext uri="{BB962C8B-B14F-4D97-AF65-F5344CB8AC3E}">
        <p14:creationId xmlns:p14="http://schemas.microsoft.com/office/powerpoint/2010/main" xmlns="" val="4050242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1154083" y="305183"/>
            <a:ext cx="10058400" cy="1450757"/>
          </a:xfrm>
        </p:spPr>
        <p:txBody>
          <a:bodyPr>
            <a:normAutofit/>
          </a:bodyPr>
          <a:lstStyle/>
          <a:p>
            <a:pPr eaLnBrk="1" hangingPunct="1"/>
            <a:r>
              <a:rPr lang="en-US" altLang="nl-BE" sz="3200" dirty="0" smtClean="0">
                <a:solidFill>
                  <a:schemeClr val="tx1">
                    <a:lumMod val="85000"/>
                    <a:lumOff val="15000"/>
                  </a:schemeClr>
                </a:solidFill>
                <a:latin typeface="Helvetica" panose="020B0604020202020204" pitchFamily="34" charset="0"/>
                <a:cs typeface="Helvetica" panose="020B0604020202020204" pitchFamily="34" charset="0"/>
              </a:rPr>
              <a:t>Gent en </a:t>
            </a:r>
            <a:r>
              <a:rPr lang="en-US" altLang="nl-BE" sz="3200" dirty="0" err="1" smtClean="0">
                <a:solidFill>
                  <a:schemeClr val="tx1">
                    <a:lumMod val="85000"/>
                    <a:lumOff val="15000"/>
                  </a:schemeClr>
                </a:solidFill>
                <a:latin typeface="Helvetica" panose="020B0604020202020204" pitchFamily="34" charset="0"/>
                <a:cs typeface="Helvetica" panose="020B0604020202020204" pitchFamily="34" charset="0"/>
              </a:rPr>
              <a:t>haar</a:t>
            </a:r>
            <a:r>
              <a:rPr lang="en-US" altLang="nl-BE" sz="3200" dirty="0" smtClean="0">
                <a:solidFill>
                  <a:schemeClr val="tx1">
                    <a:lumMod val="85000"/>
                    <a:lumOff val="15000"/>
                  </a:schemeClr>
                </a:solidFill>
                <a:latin typeface="Helvetica" panose="020B0604020202020204" pitchFamily="34" charset="0"/>
                <a:cs typeface="Helvetica" panose="020B0604020202020204" pitchFamily="34" charset="0"/>
              </a:rPr>
              <a:t> </a:t>
            </a:r>
            <a:r>
              <a:rPr lang="en-US" altLang="nl-BE" sz="3200" dirty="0" err="1" smtClean="0">
                <a:solidFill>
                  <a:schemeClr val="tx1">
                    <a:lumMod val="85000"/>
                    <a:lumOff val="15000"/>
                  </a:schemeClr>
                </a:solidFill>
                <a:latin typeface="Helvetica" panose="020B0604020202020204" pitchFamily="34" charset="0"/>
                <a:cs typeface="Helvetica" panose="020B0604020202020204" pitchFamily="34" charset="0"/>
              </a:rPr>
              <a:t>discoursen</a:t>
            </a:r>
            <a:endParaRPr lang="en-US" altLang="nl-BE" sz="3200" dirty="0" smtClean="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sz="half" idx="1"/>
          </p:nvPr>
        </p:nvSpPr>
        <p:spPr>
          <a:xfrm>
            <a:off x="1284051" y="1492876"/>
            <a:ext cx="4602077" cy="4853136"/>
          </a:xfrm>
        </p:spPr>
        <p:txBody>
          <a:bodyPr>
            <a:normAutofit fontScale="70000" lnSpcReduction="20000"/>
          </a:bodyPr>
          <a:lstStyle/>
          <a:p>
            <a:pPr marL="0" indent="0">
              <a:buNone/>
              <a:defRPr/>
            </a:pPr>
            <a:endParaRPr lang="nl-BE" sz="1800" dirty="0" smtClean="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r>
              <a:rPr lang="nl-BE" sz="2300"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2300" u="sng" dirty="0" smtClean="0">
                <a:solidFill>
                  <a:schemeClr val="tx1">
                    <a:lumMod val="85000"/>
                    <a:lumOff val="15000"/>
                  </a:schemeClr>
                </a:solidFill>
                <a:latin typeface="Helvetica" panose="020B0604020202020204" pitchFamily="34" charset="0"/>
                <a:cs typeface="Helvetica" panose="020B0604020202020204" pitchFamily="34" charset="0"/>
              </a:rPr>
              <a:t>Beleid </a:t>
            </a:r>
            <a:r>
              <a:rPr lang="nl-BE" sz="2300" u="sng" dirty="0">
                <a:solidFill>
                  <a:schemeClr val="tx1">
                    <a:lumMod val="85000"/>
                    <a:lumOff val="15000"/>
                  </a:schemeClr>
                </a:solidFill>
                <a:latin typeface="Helvetica" panose="020B0604020202020204" pitchFamily="34" charset="0"/>
                <a:cs typeface="Helvetica" panose="020B0604020202020204" pitchFamily="34" charset="0"/>
              </a:rPr>
              <a:t>rond landbouwgrond</a:t>
            </a: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nl-BE" sz="1800" dirty="0">
              <a:solidFill>
                <a:schemeClr val="tx1">
                  <a:lumMod val="85000"/>
                  <a:lumOff val="15000"/>
                </a:schemeClr>
              </a:solidFill>
              <a:latin typeface="Helvetica" panose="020B0604020202020204" pitchFamily="34" charset="0"/>
              <a:cs typeface="Helvetica" panose="020B0604020202020204" pitchFamily="34" charset="0"/>
            </a:endParaRPr>
          </a:p>
          <a:p>
            <a:endParaRPr lang="en-US" sz="1800" dirty="0" smtClean="0">
              <a:solidFill>
                <a:schemeClr val="tx1">
                  <a:lumMod val="85000"/>
                  <a:lumOff val="15000"/>
                </a:schemeClr>
              </a:solidFill>
              <a:latin typeface="Helvetica" panose="020B0604020202020204" pitchFamily="34" charset="0"/>
              <a:cs typeface="Helvetica" panose="020B0604020202020204" pitchFamily="34" charset="0"/>
            </a:endParaRPr>
          </a:p>
          <a:p>
            <a:r>
              <a:rPr lang="en-US" sz="2300" dirty="0" err="1" smtClean="0">
                <a:solidFill>
                  <a:schemeClr val="tx1">
                    <a:lumMod val="85000"/>
                    <a:lumOff val="15000"/>
                  </a:schemeClr>
                </a:solidFill>
                <a:latin typeface="Helvetica" panose="020B0604020202020204" pitchFamily="34" charset="0"/>
                <a:cs typeface="Helvetica" panose="020B0604020202020204" pitchFamily="34" charset="0"/>
              </a:rPr>
              <a:t>Studie</a:t>
            </a:r>
            <a:r>
              <a:rPr lang="en-US" sz="2300" dirty="0" smtClean="0">
                <a:solidFill>
                  <a:schemeClr val="tx1">
                    <a:lumMod val="85000"/>
                    <a:lumOff val="15000"/>
                  </a:schemeClr>
                </a:solidFill>
                <a:latin typeface="Helvetica" panose="020B0604020202020204" pitchFamily="34" charset="0"/>
                <a:cs typeface="Helvetica" panose="020B0604020202020204" pitchFamily="34" charset="0"/>
              </a:rPr>
              <a:t>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ruimtelijke</a:t>
            </a:r>
            <a:r>
              <a:rPr lang="en-US" sz="2300" dirty="0">
                <a:solidFill>
                  <a:schemeClr val="tx1">
                    <a:lumMod val="85000"/>
                    <a:lumOff val="15000"/>
                  </a:schemeClr>
                </a:solidFill>
                <a:latin typeface="Helvetica" panose="020B0604020202020204" pitchFamily="34" charset="0"/>
                <a:cs typeface="Helvetica" panose="020B0604020202020204" pitchFamily="34" charset="0"/>
              </a:rPr>
              <a:t>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visie</a:t>
            </a:r>
            <a:r>
              <a:rPr lang="en-US" sz="2300" dirty="0">
                <a:solidFill>
                  <a:schemeClr val="tx1">
                    <a:lumMod val="85000"/>
                    <a:lumOff val="15000"/>
                  </a:schemeClr>
                </a:solidFill>
                <a:latin typeface="Helvetica" panose="020B0604020202020204" pitchFamily="34" charset="0"/>
                <a:cs typeface="Helvetica" panose="020B0604020202020204" pitchFamily="34" charset="0"/>
              </a:rPr>
              <a:t> op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landbouw</a:t>
            </a:r>
            <a:r>
              <a:rPr lang="en-US" sz="2300" dirty="0">
                <a:solidFill>
                  <a:schemeClr val="tx1">
                    <a:lumMod val="85000"/>
                    <a:lumOff val="15000"/>
                  </a:schemeClr>
                </a:solidFill>
                <a:latin typeface="Helvetica" panose="020B0604020202020204" pitchFamily="34" charset="0"/>
                <a:cs typeface="Helvetica" panose="020B0604020202020204" pitchFamily="34" charset="0"/>
              </a:rPr>
              <a:t> in de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stad</a:t>
            </a:r>
            <a:r>
              <a:rPr lang="en-US" sz="2300" dirty="0">
                <a:solidFill>
                  <a:schemeClr val="tx1">
                    <a:lumMod val="85000"/>
                    <a:lumOff val="15000"/>
                  </a:schemeClr>
                </a:solidFill>
                <a:latin typeface="Helvetica" panose="020B0604020202020204" pitchFamily="34" charset="0"/>
                <a:cs typeface="Helvetica" panose="020B0604020202020204" pitchFamily="34" charset="0"/>
              </a:rPr>
              <a:t> (2014)</a:t>
            </a:r>
          </a:p>
          <a:p>
            <a:r>
              <a:rPr lang="en-US" sz="2300" dirty="0" err="1">
                <a:solidFill>
                  <a:schemeClr val="tx1">
                    <a:lumMod val="85000"/>
                    <a:lumOff val="15000"/>
                  </a:schemeClr>
                </a:solidFill>
                <a:latin typeface="Helvetica" panose="020B0604020202020204" pitchFamily="34" charset="0"/>
                <a:cs typeface="Helvetica" panose="020B0604020202020204" pitchFamily="34" charset="0"/>
              </a:rPr>
              <a:t>Doel</a:t>
            </a:r>
            <a:r>
              <a:rPr lang="en-US" sz="2300" dirty="0">
                <a:solidFill>
                  <a:schemeClr val="tx1">
                    <a:lumMod val="85000"/>
                    <a:lumOff val="15000"/>
                  </a:schemeClr>
                </a:solidFill>
                <a:latin typeface="Helvetica" panose="020B0604020202020204" pitchFamily="34" charset="0"/>
                <a:cs typeface="Helvetica" panose="020B0604020202020204" pitchFamily="34" charset="0"/>
              </a:rPr>
              <a:t>: in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kaart</a:t>
            </a:r>
            <a:r>
              <a:rPr lang="en-US" sz="2300" dirty="0">
                <a:solidFill>
                  <a:schemeClr val="tx1">
                    <a:lumMod val="85000"/>
                    <a:lumOff val="15000"/>
                  </a:schemeClr>
                </a:solidFill>
                <a:latin typeface="Helvetica" panose="020B0604020202020204" pitchFamily="34" charset="0"/>
                <a:cs typeface="Helvetica" panose="020B0604020202020204" pitchFamily="34" charset="0"/>
              </a:rPr>
              <a:t>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brengen</a:t>
            </a:r>
            <a:r>
              <a:rPr lang="en-US" sz="2300" dirty="0">
                <a:solidFill>
                  <a:schemeClr val="tx1">
                    <a:lumMod val="85000"/>
                    <a:lumOff val="15000"/>
                  </a:schemeClr>
                </a:solidFill>
                <a:latin typeface="Helvetica" panose="020B0604020202020204" pitchFamily="34" charset="0"/>
                <a:cs typeface="Helvetica" panose="020B0604020202020204" pitchFamily="34" charset="0"/>
              </a:rPr>
              <a:t> van,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behouden</a:t>
            </a:r>
            <a:r>
              <a:rPr lang="en-US" sz="2300" dirty="0">
                <a:solidFill>
                  <a:schemeClr val="tx1">
                    <a:lumMod val="85000"/>
                    <a:lumOff val="15000"/>
                  </a:schemeClr>
                </a:solidFill>
                <a:latin typeface="Helvetica" panose="020B0604020202020204" pitchFamily="34" charset="0"/>
                <a:cs typeface="Helvetica" panose="020B0604020202020204" pitchFamily="34" charset="0"/>
              </a:rPr>
              <a:t> en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promoten</a:t>
            </a:r>
            <a:r>
              <a:rPr lang="en-US" sz="2300" dirty="0">
                <a:solidFill>
                  <a:schemeClr val="tx1">
                    <a:lumMod val="85000"/>
                    <a:lumOff val="15000"/>
                  </a:schemeClr>
                </a:solidFill>
                <a:latin typeface="Helvetica" panose="020B0604020202020204" pitchFamily="34" charset="0"/>
                <a:cs typeface="Helvetica" panose="020B0604020202020204" pitchFamily="34" charset="0"/>
              </a:rPr>
              <a:t> van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landbouw</a:t>
            </a:r>
            <a:r>
              <a:rPr lang="en-US" sz="2300" dirty="0">
                <a:solidFill>
                  <a:schemeClr val="tx1">
                    <a:lumMod val="85000"/>
                    <a:lumOff val="15000"/>
                  </a:schemeClr>
                </a:solidFill>
                <a:latin typeface="Helvetica" panose="020B0604020202020204" pitchFamily="34" charset="0"/>
                <a:cs typeface="Helvetica" panose="020B0604020202020204" pitchFamily="34" charset="0"/>
              </a:rPr>
              <a:t> in (en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voor</a:t>
            </a:r>
            <a:r>
              <a:rPr lang="en-US" sz="2300" dirty="0">
                <a:solidFill>
                  <a:schemeClr val="tx1">
                    <a:lumMod val="85000"/>
                    <a:lumOff val="15000"/>
                  </a:schemeClr>
                </a:solidFill>
                <a:latin typeface="Helvetica" panose="020B0604020202020204" pitchFamily="34" charset="0"/>
                <a:cs typeface="Helvetica" panose="020B0604020202020204" pitchFamily="34" charset="0"/>
              </a:rPr>
              <a:t>) de </a:t>
            </a:r>
            <a:r>
              <a:rPr lang="en-US" sz="2300" dirty="0" err="1">
                <a:solidFill>
                  <a:schemeClr val="tx1">
                    <a:lumMod val="85000"/>
                    <a:lumOff val="15000"/>
                  </a:schemeClr>
                </a:solidFill>
                <a:latin typeface="Helvetica" panose="020B0604020202020204" pitchFamily="34" charset="0"/>
                <a:cs typeface="Helvetica" panose="020B0604020202020204" pitchFamily="34" charset="0"/>
              </a:rPr>
              <a:t>stad</a:t>
            </a:r>
            <a:endParaRPr lang="en-US" sz="2300" dirty="0">
              <a:solidFill>
                <a:schemeClr val="tx1">
                  <a:lumMod val="85000"/>
                  <a:lumOff val="15000"/>
                </a:schemeClr>
              </a:solidFill>
              <a:latin typeface="Helvetica" panose="020B0604020202020204" pitchFamily="34" charset="0"/>
              <a:cs typeface="Helvetica" panose="020B0604020202020204" pitchFamily="34" charset="0"/>
            </a:endParaRPr>
          </a:p>
          <a:p>
            <a:pPr>
              <a:defRPr/>
            </a:pPr>
            <a:endParaRPr lang="nl-BE" dirty="0">
              <a:solidFill>
                <a:schemeClr val="tx1">
                  <a:lumMod val="85000"/>
                  <a:lumOff val="15000"/>
                </a:schemeClr>
              </a:solidFill>
              <a:latin typeface="Helvetica" panose="020B0604020202020204" pitchFamily="34" charset="0"/>
              <a:cs typeface="Helvetica" panose="020B0604020202020204" pitchFamily="34" charset="0"/>
            </a:endParaRPr>
          </a:p>
          <a:p>
            <a:pPr>
              <a:defRPr/>
            </a:pPr>
            <a:endParaRPr lang="nl-BE" dirty="0">
              <a:solidFill>
                <a:schemeClr val="tx1">
                  <a:lumMod val="85000"/>
                  <a:lumOff val="15000"/>
                </a:schemeClr>
              </a:solidFill>
              <a:latin typeface="Helvetica" panose="020B0604020202020204" pitchFamily="34" charset="0"/>
              <a:cs typeface="Helvetica" panose="020B0604020202020204" pitchFamily="34" charset="0"/>
            </a:endParaRPr>
          </a:p>
          <a:p>
            <a:pPr>
              <a:defRPr/>
            </a:pPr>
            <a:endParaRPr lang="nl-BE" dirty="0">
              <a:solidFill>
                <a:schemeClr val="tx1">
                  <a:lumMod val="85000"/>
                  <a:lumOff val="15000"/>
                </a:schemeClr>
              </a:solidFill>
              <a:latin typeface="Helvetica" panose="020B0604020202020204" pitchFamily="34" charset="0"/>
              <a:cs typeface="Helvetica" panose="020B0604020202020204" pitchFamily="34" charset="0"/>
            </a:endParaRPr>
          </a:p>
          <a:p>
            <a:pPr marL="0" indent="0">
              <a:buNone/>
              <a:defRPr/>
            </a:pPr>
            <a:endParaRPr lang="en-US"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1" name="Tijdelijke aanduiding voor inhoud 10"/>
          <p:cNvSpPr>
            <a:spLocks noGrp="1"/>
          </p:cNvSpPr>
          <p:nvPr>
            <p:ph sz="half" idx="2"/>
          </p:nvPr>
        </p:nvSpPr>
        <p:spPr>
          <a:xfrm>
            <a:off x="6059566" y="2304243"/>
            <a:ext cx="4504672" cy="4525963"/>
          </a:xfrm>
        </p:spPr>
        <p:txBody>
          <a:bodyPr>
            <a:normAutofit fontScale="70000" lnSpcReduction="20000"/>
          </a:bodyPr>
          <a:lstStyle/>
          <a:p>
            <a:pPr marL="0" indent="0">
              <a:buNone/>
            </a:pPr>
            <a:endParaRPr lang="en-US" sz="1800" dirty="0">
              <a:solidFill>
                <a:schemeClr val="tx1">
                  <a:lumMod val="85000"/>
                  <a:lumOff val="15000"/>
                </a:schemeClr>
              </a:solidFill>
            </a:endParaRPr>
          </a:p>
          <a:p>
            <a:pPr marL="0" indent="0">
              <a:buNone/>
            </a:pPr>
            <a:endParaRPr lang="en-US" sz="1800" dirty="0">
              <a:solidFill>
                <a:schemeClr val="tx1">
                  <a:lumMod val="85000"/>
                  <a:lumOff val="15000"/>
                </a:schemeClr>
              </a:solidFill>
            </a:endParaRPr>
          </a:p>
          <a:p>
            <a:pPr marL="0" indent="0">
              <a:buNone/>
            </a:pPr>
            <a:endParaRPr lang="en-US" sz="1800" dirty="0">
              <a:solidFill>
                <a:schemeClr val="tx1">
                  <a:lumMod val="85000"/>
                  <a:lumOff val="15000"/>
                </a:schemeClr>
              </a:solidFill>
            </a:endParaRPr>
          </a:p>
          <a:p>
            <a:pPr marL="0" indent="0">
              <a:buNone/>
            </a:pPr>
            <a:endParaRPr lang="en-US" sz="1800" dirty="0">
              <a:solidFill>
                <a:schemeClr val="tx1">
                  <a:lumMod val="85000"/>
                  <a:lumOff val="15000"/>
                </a:schemeClr>
              </a:solidFill>
            </a:endParaRPr>
          </a:p>
          <a:p>
            <a:pPr marL="0" indent="0">
              <a:buNone/>
            </a:pPr>
            <a:endParaRPr lang="en-US" sz="1800" dirty="0">
              <a:solidFill>
                <a:schemeClr val="tx1">
                  <a:lumMod val="85000"/>
                  <a:lumOff val="15000"/>
                </a:schemeClr>
              </a:solidFill>
            </a:endParaRPr>
          </a:p>
          <a:p>
            <a:pPr marL="0" indent="0">
              <a:buNone/>
            </a:pPr>
            <a:endParaRPr lang="en-US" sz="1800" dirty="0">
              <a:solidFill>
                <a:schemeClr val="tx1">
                  <a:lumMod val="85000"/>
                  <a:lumOff val="15000"/>
                </a:schemeClr>
              </a:solidFill>
            </a:endParaRPr>
          </a:p>
          <a:p>
            <a:pPr marL="0" indent="0">
              <a:buNone/>
            </a:pPr>
            <a:endParaRPr lang="en-US" sz="1800" dirty="0">
              <a:solidFill>
                <a:schemeClr val="tx1">
                  <a:lumMod val="85000"/>
                  <a:lumOff val="15000"/>
                </a:schemeClr>
              </a:solidFill>
            </a:endParaRPr>
          </a:p>
          <a:p>
            <a:endParaRPr lang="en-US" sz="1800" dirty="0" smtClean="0">
              <a:solidFill>
                <a:schemeClr val="tx1">
                  <a:lumMod val="85000"/>
                  <a:lumOff val="15000"/>
                </a:schemeClr>
              </a:solidFill>
            </a:endParaRPr>
          </a:p>
          <a:p>
            <a:pPr marL="0" indent="0" algn="just">
              <a:lnSpc>
                <a:spcPct val="120000"/>
              </a:lnSpc>
              <a:buNone/>
            </a:pPr>
            <a:r>
              <a:rPr lang="en-US" sz="2300" dirty="0" smtClean="0">
                <a:solidFill>
                  <a:schemeClr val="tx1">
                    <a:lumMod val="85000"/>
                    <a:lumOff val="15000"/>
                  </a:schemeClr>
                </a:solidFill>
                <a:latin typeface="Helvetica" panose="020B0604020202020204" pitchFamily="34" charset="0"/>
                <a:cs typeface="Helvetica" panose="020B0604020202020204" pitchFamily="34" charset="0"/>
              </a:rPr>
              <a:t>  Article </a:t>
            </a:r>
            <a:r>
              <a:rPr lang="en-US" sz="2300" dirty="0">
                <a:solidFill>
                  <a:schemeClr val="tx1">
                    <a:lumMod val="85000"/>
                    <a:lumOff val="15000"/>
                  </a:schemeClr>
                </a:solidFill>
                <a:latin typeface="Helvetica" panose="020B0604020202020204" pitchFamily="34" charset="0"/>
                <a:cs typeface="Helvetica" panose="020B0604020202020204" pitchFamily="34" charset="0"/>
              </a:rPr>
              <a:t>5b, added to the ‘Protection of Agricultural Land and Forest Land Act’ in 2008</a:t>
            </a:r>
            <a:endParaRPr lang="nl-BE" sz="2300" dirty="0">
              <a:solidFill>
                <a:schemeClr val="tx1">
                  <a:lumMod val="85000"/>
                  <a:lumOff val="15000"/>
                </a:schemeClr>
              </a:solidFill>
              <a:latin typeface="Helvetica" panose="020B0604020202020204" pitchFamily="34" charset="0"/>
              <a:cs typeface="Helvetica" panose="020B0604020202020204" pitchFamily="34" charset="0"/>
            </a:endParaRPr>
          </a:p>
          <a:p>
            <a:pPr algn="just">
              <a:lnSpc>
                <a:spcPct val="120000"/>
              </a:lnSpc>
            </a:pPr>
            <a:r>
              <a:rPr lang="en-US" sz="2300" dirty="0">
                <a:solidFill>
                  <a:schemeClr val="tx1">
                    <a:lumMod val="85000"/>
                    <a:lumOff val="15000"/>
                  </a:schemeClr>
                </a:solidFill>
                <a:latin typeface="Helvetica" panose="020B0604020202020204" pitchFamily="34" charset="0"/>
                <a:cs typeface="Helvetica" panose="020B0604020202020204" pitchFamily="34" charset="0"/>
              </a:rPr>
              <a:t>Study of Conditions and Directions of Spatial Development and Land Use Development Plan (also called Local Plan</a:t>
            </a:r>
            <a:r>
              <a:rPr lang="en-US" sz="2300" dirty="0">
                <a:solidFill>
                  <a:schemeClr val="tx1">
                    <a:lumMod val="85000"/>
                    <a:lumOff val="15000"/>
                  </a:schemeClr>
                </a:solidFill>
              </a:rPr>
              <a:t>) </a:t>
            </a:r>
            <a:endParaRPr lang="nl-BE" sz="2300" dirty="0">
              <a:solidFill>
                <a:schemeClr val="tx1">
                  <a:lumMod val="85000"/>
                  <a:lumOff val="15000"/>
                </a:schemeClr>
              </a:solidFill>
            </a:endParaRPr>
          </a:p>
          <a:p>
            <a:endParaRPr lang="nl-BE" sz="1800" dirty="0">
              <a:solidFill>
                <a:schemeClr val="tx1">
                  <a:lumMod val="85000"/>
                  <a:lumOff val="15000"/>
                </a:schemeClr>
              </a:solidFill>
            </a:endParaRPr>
          </a:p>
        </p:txBody>
      </p:sp>
      <p:sp>
        <p:nvSpPr>
          <p:cNvPr id="4" name="Tijdelijke aanduiding voor dianummer 3"/>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824B66-D8D6-43E1-A398-B4411E51D5F9}" type="slidenum">
              <a:rPr lang="nl-BE" altLang="nl-BE">
                <a:solidFill>
                  <a:schemeClr val="tx1">
                    <a:lumMod val="85000"/>
                    <a:lumOff val="15000"/>
                  </a:schemeClr>
                </a:solidFill>
              </a:rPr>
              <a:pPr eaLnBrk="1" hangingPunct="1"/>
              <a:t>23</a:t>
            </a:fld>
            <a:endParaRPr lang="nl-BE" altLang="nl-BE">
              <a:solidFill>
                <a:schemeClr val="tx1">
                  <a:lumMod val="85000"/>
                  <a:lumOff val="15000"/>
                </a:schemeClr>
              </a:solidFill>
            </a:endParaRPr>
          </a:p>
        </p:txBody>
      </p:sp>
      <p:pic>
        <p:nvPicPr>
          <p:cNvPr id="5" name="Afbeelding 4"/>
          <p:cNvPicPr/>
          <p:nvPr/>
        </p:nvPicPr>
        <p:blipFill>
          <a:blip r:embed="rId3" cstate="print">
            <a:extLst>
              <a:ext uri="{28A0092B-C50C-407E-A947-70E740481C1C}">
                <a14:useLocalDpi xmlns:a14="http://schemas.microsoft.com/office/drawing/2010/main" xmlns="" val="0"/>
              </a:ext>
            </a:extLst>
          </a:blip>
          <a:srcRect l="28624" t="24908" r="34540" b="9525"/>
          <a:stretch>
            <a:fillRect/>
          </a:stretch>
        </p:blipFill>
        <p:spPr bwMode="auto">
          <a:xfrm>
            <a:off x="6867065" y="2011885"/>
            <a:ext cx="2082382" cy="1801357"/>
          </a:xfrm>
          <a:prstGeom prst="rect">
            <a:avLst/>
          </a:prstGeom>
          <a:noFill/>
          <a:ln>
            <a:noFill/>
          </a:ln>
        </p:spPr>
      </p:pic>
      <p:pic>
        <p:nvPicPr>
          <p:cNvPr id="6" name="Afbeelding 5"/>
          <p:cNvPicPr>
            <a:picLocks noChangeAspect="1" noChangeArrowheads="1"/>
          </p:cNvPicPr>
          <p:nvPr/>
        </p:nvPicPr>
        <p:blipFill>
          <a:blip r:embed="rId4" cstate="print"/>
          <a:srcRect/>
          <a:stretch>
            <a:fillRect/>
          </a:stretch>
        </p:blipFill>
        <p:spPr bwMode="auto">
          <a:xfrm>
            <a:off x="2494320" y="2128318"/>
            <a:ext cx="1571841" cy="2106583"/>
          </a:xfrm>
          <a:prstGeom prst="rect">
            <a:avLst/>
          </a:prstGeom>
          <a:noFill/>
          <a:ln w="9525">
            <a:noFill/>
            <a:miter lim="800000"/>
            <a:headEnd/>
            <a:tailEnd/>
          </a:ln>
        </p:spPr>
      </p:pic>
      <p:sp>
        <p:nvSpPr>
          <p:cNvPr id="7" name="Tekstvak 6"/>
          <p:cNvSpPr txBox="1"/>
          <p:nvPr/>
        </p:nvSpPr>
        <p:spPr>
          <a:xfrm>
            <a:off x="2907600" y="4376204"/>
            <a:ext cx="642612" cy="369332"/>
          </a:xfrm>
          <a:prstGeom prst="rect">
            <a:avLst/>
          </a:prstGeom>
          <a:noFill/>
        </p:spPr>
        <p:txBody>
          <a:bodyPr wrap="none" rtlCol="0">
            <a:spAutoFit/>
          </a:bodyPr>
          <a:lstStyle/>
          <a:p>
            <a:r>
              <a:rPr lang="nl-BE" dirty="0">
                <a:solidFill>
                  <a:schemeClr val="tx1">
                    <a:lumMod val="85000"/>
                    <a:lumOff val="15000"/>
                  </a:schemeClr>
                </a:solidFill>
              </a:rPr>
              <a:t>Gent</a:t>
            </a:r>
          </a:p>
        </p:txBody>
      </p:sp>
      <p:sp>
        <p:nvSpPr>
          <p:cNvPr id="8" name="Tekstvak 7"/>
          <p:cNvSpPr txBox="1"/>
          <p:nvPr/>
        </p:nvSpPr>
        <p:spPr>
          <a:xfrm>
            <a:off x="7593162" y="4006845"/>
            <a:ext cx="932499" cy="369332"/>
          </a:xfrm>
          <a:prstGeom prst="rect">
            <a:avLst/>
          </a:prstGeom>
          <a:noFill/>
        </p:spPr>
        <p:txBody>
          <a:bodyPr wrap="none" rtlCol="0">
            <a:spAutoFit/>
          </a:bodyPr>
          <a:lstStyle/>
          <a:p>
            <a:r>
              <a:rPr lang="nl-BE" dirty="0">
                <a:solidFill>
                  <a:schemeClr val="tx1">
                    <a:lumMod val="85000"/>
                    <a:lumOff val="15000"/>
                  </a:schemeClr>
                </a:solidFill>
              </a:rPr>
              <a:t>Warsaw</a:t>
            </a:r>
          </a:p>
        </p:txBody>
      </p:sp>
      <p:sp>
        <p:nvSpPr>
          <p:cNvPr id="10" name="Ovaal 9"/>
          <p:cNvSpPr/>
          <p:nvPr/>
        </p:nvSpPr>
        <p:spPr>
          <a:xfrm>
            <a:off x="2891796" y="4301186"/>
            <a:ext cx="658416" cy="519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lumMod val="85000"/>
                  <a:lumOff val="15000"/>
                </a:schemeClr>
              </a:solidFill>
            </a:endParaRPr>
          </a:p>
        </p:txBody>
      </p:sp>
      <p:sp>
        <p:nvSpPr>
          <p:cNvPr id="16" name="Ovaal 15"/>
          <p:cNvSpPr/>
          <p:nvPr/>
        </p:nvSpPr>
        <p:spPr>
          <a:xfrm>
            <a:off x="7593162" y="3931827"/>
            <a:ext cx="907073" cy="519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lumMod val="85000"/>
                  <a:lumOff val="15000"/>
                </a:schemeClr>
              </a:solidFill>
            </a:endParaRPr>
          </a:p>
        </p:txBody>
      </p:sp>
    </p:spTree>
    <p:extLst>
      <p:ext uri="{BB962C8B-B14F-4D97-AF65-F5344CB8AC3E}">
        <p14:creationId xmlns:p14="http://schemas.microsoft.com/office/powerpoint/2010/main" xmlns="" val="932332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154083" y="1831741"/>
            <a:ext cx="10058400" cy="4023360"/>
          </a:xfrm>
        </p:spPr>
        <p:txBody>
          <a:bodyPr/>
          <a:lstStyle/>
          <a:p>
            <a:pPr marL="0" indent="0">
              <a:buNone/>
            </a:pPr>
            <a:r>
              <a:rPr lang="nl-BE" sz="1800" u="sng" dirty="0" smtClean="0">
                <a:latin typeface="Helvetica" panose="020B0604020202020204" pitchFamily="34" charset="0"/>
                <a:cs typeface="Helvetica" panose="020B0604020202020204" pitchFamily="34" charset="0"/>
              </a:rPr>
              <a:t>Maatschappelijk </a:t>
            </a:r>
            <a:r>
              <a:rPr lang="nl-BE" sz="1800" u="sng" dirty="0">
                <a:latin typeface="Helvetica" panose="020B0604020202020204" pitchFamily="34" charset="0"/>
                <a:cs typeface="Helvetica" panose="020B0604020202020204" pitchFamily="34" charset="0"/>
              </a:rPr>
              <a:t>draagvlak</a:t>
            </a:r>
          </a:p>
          <a:p>
            <a:r>
              <a:rPr lang="nl-BE" sz="1800" dirty="0" smtClean="0">
                <a:latin typeface="Helvetica" panose="020B0604020202020204" pitchFamily="34" charset="0"/>
                <a:cs typeface="Helvetica" panose="020B0604020202020204" pitchFamily="34" charset="0"/>
              </a:rPr>
              <a:t>‘Linkse’ stad</a:t>
            </a:r>
          </a:p>
          <a:p>
            <a:r>
              <a:rPr lang="nl-BE" sz="1800" dirty="0" smtClean="0">
                <a:latin typeface="Helvetica" panose="020B0604020202020204" pitchFamily="34" charset="0"/>
                <a:cs typeface="Helvetica" panose="020B0604020202020204" pitchFamily="34" charset="0"/>
              </a:rPr>
              <a:t>Attitude </a:t>
            </a:r>
            <a:r>
              <a:rPr lang="nl-BE" sz="1800" dirty="0">
                <a:latin typeface="Helvetica" panose="020B0604020202020204" pitchFamily="34" charset="0"/>
                <a:cs typeface="Helvetica" panose="020B0604020202020204" pitchFamily="34" charset="0"/>
              </a:rPr>
              <a:t>tegenover publieke ruimte</a:t>
            </a:r>
          </a:p>
          <a:p>
            <a:r>
              <a:rPr lang="nl-BE" sz="1800" dirty="0">
                <a:latin typeface="Helvetica" panose="020B0604020202020204" pitchFamily="34" charset="0"/>
                <a:cs typeface="Helvetica" panose="020B0604020202020204" pitchFamily="34" charset="0"/>
              </a:rPr>
              <a:t>Reputatie landbouw en landbouwers </a:t>
            </a:r>
          </a:p>
          <a:p>
            <a:pPr marL="0" indent="0">
              <a:buNone/>
            </a:pPr>
            <a:endParaRPr lang="nl-BE" sz="1800" dirty="0">
              <a:latin typeface="Helvetica" panose="020B0604020202020204" pitchFamily="34" charset="0"/>
              <a:cs typeface="Helvetica" panose="020B0604020202020204" pitchFamily="34" charset="0"/>
            </a:endParaRPr>
          </a:p>
          <a:p>
            <a:pPr marL="0" indent="0">
              <a:buNone/>
            </a:pPr>
            <a:endParaRPr lang="nl-BE" sz="1800" u="sng" dirty="0">
              <a:latin typeface="Helvetica" panose="020B0604020202020204" pitchFamily="34" charset="0"/>
              <a:cs typeface="Helvetica" panose="020B0604020202020204" pitchFamily="34" charset="0"/>
            </a:endParaRPr>
          </a:p>
          <a:p>
            <a:pPr marL="0" indent="0">
              <a:buNone/>
            </a:pPr>
            <a:endParaRPr lang="nl-BE" dirty="0">
              <a:latin typeface="Helvetica" panose="020B0604020202020204" pitchFamily="34" charset="0"/>
              <a:cs typeface="Helvetica" panose="020B0604020202020204" pitchFamily="34" charset="0"/>
            </a:endParaRPr>
          </a:p>
        </p:txBody>
      </p:sp>
      <p:sp>
        <p:nvSpPr>
          <p:cNvPr id="4" name="Tijdelijke aanduiding voor dianummer 3"/>
          <p:cNvSpPr>
            <a:spLocks noGrp="1"/>
          </p:cNvSpPr>
          <p:nvPr>
            <p:ph type="sldNum" sz="quarter" idx="12"/>
          </p:nvPr>
        </p:nvSpPr>
        <p:spPr/>
        <p:txBody>
          <a:bodyPr/>
          <a:lstStyle/>
          <a:p>
            <a:fld id="{BF757ECB-2161-4B4F-98A4-7393009D339C}" type="slidenum">
              <a:rPr lang="nl-BE" altLang="nl-BE" smtClean="0"/>
              <a:pPr/>
              <a:t>24</a:t>
            </a:fld>
            <a:endParaRPr lang="nl-BE" altLang="nl-BE"/>
          </a:p>
        </p:txBody>
      </p:sp>
      <p:pic>
        <p:nvPicPr>
          <p:cNvPr id="10" name="Afbeelding 9"/>
          <p:cNvPicPr>
            <a:picLocks noChangeAspect="1"/>
          </p:cNvPicPr>
          <p:nvPr/>
        </p:nvPicPr>
        <p:blipFill rotWithShape="1">
          <a:blip r:embed="rId2">
            <a:duotone>
              <a:prstClr val="black"/>
              <a:srgbClr val="D9C3A5">
                <a:tint val="50000"/>
                <a:satMod val="180000"/>
              </a:srgbClr>
            </a:duotone>
          </a:blip>
          <a:srcRect l="951" t="19040" r="24351" b="50000"/>
          <a:stretch/>
        </p:blipFill>
        <p:spPr>
          <a:xfrm>
            <a:off x="1128532" y="3575558"/>
            <a:ext cx="8895494" cy="2304256"/>
          </a:xfrm>
          <a:prstGeom prst="rect">
            <a:avLst/>
          </a:prstGeom>
          <a:ln>
            <a:noFill/>
          </a:ln>
        </p:spPr>
      </p:pic>
      <p:sp>
        <p:nvSpPr>
          <p:cNvPr id="6" name="Titel 5"/>
          <p:cNvSpPr>
            <a:spLocks noGrp="1"/>
          </p:cNvSpPr>
          <p:nvPr>
            <p:ph type="title"/>
          </p:nvPr>
        </p:nvSpPr>
        <p:spPr/>
        <p:txBody>
          <a:bodyPr/>
          <a:lstStyle/>
          <a:p>
            <a:r>
              <a:rPr lang="nl-BE" sz="3200" dirty="0" smtClean="0">
                <a:solidFill>
                  <a:prstClr val="black">
                    <a:lumMod val="75000"/>
                    <a:lumOff val="25000"/>
                  </a:prstClr>
                </a:solidFill>
                <a:latin typeface="Helvetica" panose="020B0604020202020204" pitchFamily="34" charset="0"/>
                <a:cs typeface="Helvetica" panose="020B0604020202020204" pitchFamily="34" charset="0"/>
              </a:rPr>
              <a:t>Gent en haar discoursen</a:t>
            </a:r>
            <a:endParaRPr lang="nl-BE" dirty="0"/>
          </a:p>
        </p:txBody>
      </p:sp>
    </p:spTree>
    <p:extLst>
      <p:ext uri="{BB962C8B-B14F-4D97-AF65-F5344CB8AC3E}">
        <p14:creationId xmlns:p14="http://schemas.microsoft.com/office/powerpoint/2010/main" xmlns="" val="666366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5132" y="4648625"/>
            <a:ext cx="1415768" cy="1415768"/>
          </a:xfrm>
          <a:prstGeom prst="rect">
            <a:avLst/>
          </a:prstGeom>
        </p:spPr>
      </p:pic>
      <p:pic>
        <p:nvPicPr>
          <p:cNvPr id="14" name="Afbeelding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30480" y="3633221"/>
            <a:ext cx="3324225" cy="1371600"/>
          </a:xfrm>
          <a:prstGeom prst="rect">
            <a:avLst/>
          </a:prstGeom>
        </p:spPr>
      </p:pic>
      <p:sp>
        <p:nvSpPr>
          <p:cNvPr id="2" name="Titel 1"/>
          <p:cNvSpPr>
            <a:spLocks noGrp="1"/>
          </p:cNvSpPr>
          <p:nvPr>
            <p:ph type="title"/>
          </p:nvPr>
        </p:nvSpPr>
        <p:spPr/>
        <p:txBody>
          <a:bodyPr>
            <a:normAutofit/>
          </a:bodyPr>
          <a:lstStyle/>
          <a:p>
            <a:r>
              <a:rPr lang="nl-BE" sz="3200" dirty="0" smtClean="0">
                <a:latin typeface="Helvetica" panose="020B0604020202020204" pitchFamily="34" charset="0"/>
                <a:cs typeface="Helvetica" panose="020B0604020202020204" pitchFamily="34" charset="0"/>
              </a:rPr>
              <a:t>Gent en haar discoursen</a:t>
            </a:r>
            <a:endParaRPr lang="nl-BE" sz="3200" dirty="0">
              <a:latin typeface="Helvetica" panose="020B0604020202020204" pitchFamily="34" charset="0"/>
              <a:cs typeface="Helvetica" panose="020B0604020202020204" pitchFamily="34" charset="0"/>
            </a:endParaRPr>
          </a:p>
        </p:txBody>
      </p:sp>
      <p:sp>
        <p:nvSpPr>
          <p:cNvPr id="7" name="Tijdelijke aanduiding voor inhoud 2"/>
          <p:cNvSpPr>
            <a:spLocks noGrp="1"/>
          </p:cNvSpPr>
          <p:nvPr>
            <p:ph idx="1"/>
          </p:nvPr>
        </p:nvSpPr>
        <p:spPr>
          <a:xfrm>
            <a:off x="1201663" y="1902172"/>
            <a:ext cx="8229600" cy="4525963"/>
          </a:xfrm>
        </p:spPr>
        <p:txBody>
          <a:bodyPr>
            <a:normAutofit/>
          </a:bodyPr>
          <a:lstStyle/>
          <a:p>
            <a:pPr>
              <a:buFont typeface="Arial" panose="020B0604020202020204" pitchFamily="34" charset="0"/>
              <a:buChar char="•"/>
              <a:defRPr/>
            </a:pPr>
            <a:r>
              <a:rPr lang="nl-BE" dirty="0" smtClean="0">
                <a:solidFill>
                  <a:schemeClr val="tx1">
                    <a:lumMod val="85000"/>
                    <a:lumOff val="15000"/>
                  </a:schemeClr>
                </a:solidFill>
                <a:latin typeface="Helvetica" pitchFamily="34" charset="0"/>
                <a:cs typeface="Helvetica" pitchFamily="34" charset="0"/>
              </a:rPr>
              <a:t> Eerder </a:t>
            </a:r>
            <a:r>
              <a:rPr lang="nl-BE" dirty="0">
                <a:solidFill>
                  <a:schemeClr val="tx1">
                    <a:lumMod val="85000"/>
                    <a:lumOff val="15000"/>
                  </a:schemeClr>
                </a:solidFill>
                <a:latin typeface="Helvetica" pitchFamily="34" charset="0"/>
                <a:cs typeface="Helvetica" pitchFamily="34" charset="0"/>
              </a:rPr>
              <a:t>traditionele stadslandbouw in Gent als gevolg van een traditioneel discours vnl. groenten in volle grond</a:t>
            </a:r>
          </a:p>
          <a:p>
            <a:pPr>
              <a:buFont typeface="Arial" panose="020B0604020202020204" pitchFamily="34" charset="0"/>
              <a:buChar char="•"/>
              <a:defRPr/>
            </a:pPr>
            <a:r>
              <a:rPr lang="nl-BE" dirty="0" smtClean="0">
                <a:solidFill>
                  <a:schemeClr val="tx1">
                    <a:lumMod val="85000"/>
                    <a:lumOff val="15000"/>
                  </a:schemeClr>
                </a:solidFill>
                <a:latin typeface="Helvetica" pitchFamily="34" charset="0"/>
                <a:cs typeface="Helvetica" pitchFamily="34" charset="0"/>
              </a:rPr>
              <a:t> Eerder </a:t>
            </a:r>
            <a:r>
              <a:rPr lang="nl-BE" dirty="0">
                <a:solidFill>
                  <a:schemeClr val="tx1">
                    <a:lumMod val="85000"/>
                    <a:lumOff val="15000"/>
                  </a:schemeClr>
                </a:solidFill>
                <a:latin typeface="Helvetica" pitchFamily="34" charset="0"/>
                <a:cs typeface="Helvetica" pitchFamily="34" charset="0"/>
              </a:rPr>
              <a:t>sociaal(-economisch) van </a:t>
            </a:r>
            <a:r>
              <a:rPr lang="nl-BE" dirty="0" smtClean="0">
                <a:solidFill>
                  <a:schemeClr val="tx1">
                    <a:lumMod val="85000"/>
                    <a:lumOff val="15000"/>
                  </a:schemeClr>
                </a:solidFill>
                <a:latin typeface="Helvetica" pitchFamily="34" charset="0"/>
                <a:cs typeface="Helvetica" pitchFamily="34" charset="0"/>
              </a:rPr>
              <a:t>insteek</a:t>
            </a:r>
          </a:p>
        </p:txBody>
      </p:sp>
      <p:sp>
        <p:nvSpPr>
          <p:cNvPr id="4" name="Tijdelijke aanduiding voor dianummer 3"/>
          <p:cNvSpPr>
            <a:spLocks noGrp="1"/>
          </p:cNvSpPr>
          <p:nvPr>
            <p:ph type="sldNum" sz="quarter" idx="12"/>
          </p:nvPr>
        </p:nvSpPr>
        <p:spPr/>
        <p:txBody>
          <a:bodyPr/>
          <a:lstStyle/>
          <a:p>
            <a:fld id="{BF757ECB-2161-4B4F-98A4-7393009D339C}" type="slidenum">
              <a:rPr lang="nl-BE" altLang="nl-BE" smtClean="0"/>
              <a:pPr/>
              <a:t>25</a:t>
            </a:fld>
            <a:endParaRPr lang="nl-BE" altLang="nl-BE"/>
          </a:p>
        </p:txBody>
      </p:sp>
      <p:pic>
        <p:nvPicPr>
          <p:cNvPr id="8" name="Afbeelding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36598" y="1852745"/>
            <a:ext cx="1624197" cy="1150281"/>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456399" y="2976714"/>
            <a:ext cx="1512168" cy="1070940"/>
          </a:xfrm>
          <a:prstGeom prst="rect">
            <a:avLst/>
          </a:prstGeom>
        </p:spPr>
      </p:pic>
      <p:pic>
        <p:nvPicPr>
          <p:cNvPr id="3" name="Afbeelding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211176" y="3631623"/>
            <a:ext cx="1956762" cy="1183525"/>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378701" y="4336882"/>
            <a:ext cx="2581275" cy="1771650"/>
          </a:xfrm>
          <a:prstGeom prst="rect">
            <a:avLst/>
          </a:prstGeom>
        </p:spPr>
      </p:pic>
      <p:pic>
        <p:nvPicPr>
          <p:cNvPr id="17" name="Afbeelding 1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146445" y="4704363"/>
            <a:ext cx="1969779" cy="1369326"/>
          </a:xfrm>
          <a:prstGeom prst="rect">
            <a:avLst/>
          </a:prstGeom>
        </p:spPr>
      </p:pic>
    </p:spTree>
    <p:extLst>
      <p:ext uri="{BB962C8B-B14F-4D97-AF65-F5344CB8AC3E}">
        <p14:creationId xmlns:p14="http://schemas.microsoft.com/office/powerpoint/2010/main" xmlns="" val="2255591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latin typeface="Helvetica" pitchFamily="34" charset="0"/>
                <a:cs typeface="Helvetica" pitchFamily="34" charset="0"/>
              </a:rPr>
              <a:t>Gent en </a:t>
            </a:r>
            <a:r>
              <a:rPr lang="nl-BE" sz="3200" smtClean="0">
                <a:latin typeface="Helvetica" pitchFamily="34" charset="0"/>
                <a:cs typeface="Helvetica" pitchFamily="34" charset="0"/>
              </a:rPr>
              <a:t>haar discoursen</a:t>
            </a:r>
            <a:endParaRPr lang="nl-BE" sz="3200" dirty="0">
              <a:latin typeface="Helvetica" pitchFamily="34" charset="0"/>
              <a:cs typeface="Helvetica" pitchFamily="34" charset="0"/>
            </a:endParaRPr>
          </a:p>
        </p:txBody>
      </p:sp>
      <p:sp>
        <p:nvSpPr>
          <p:cNvPr id="3" name="Tijdelijke aanduiding voor inhoud 2"/>
          <p:cNvSpPr>
            <a:spLocks noGrp="1"/>
          </p:cNvSpPr>
          <p:nvPr>
            <p:ph idx="1"/>
          </p:nvPr>
        </p:nvSpPr>
        <p:spPr/>
        <p:txBody>
          <a:bodyPr/>
          <a:lstStyle/>
          <a:p>
            <a:pPr>
              <a:lnSpc>
                <a:spcPct val="150000"/>
              </a:lnSpc>
              <a:buFont typeface="Arial" pitchFamily="34" charset="0"/>
              <a:buChar char="•"/>
            </a:pPr>
            <a:r>
              <a:rPr lang="nl-BE" dirty="0" smtClean="0">
                <a:solidFill>
                  <a:schemeClr val="tx1">
                    <a:lumMod val="85000"/>
                    <a:lumOff val="15000"/>
                  </a:schemeClr>
                </a:solidFill>
                <a:latin typeface="Helvetica" pitchFamily="34" charset="0"/>
                <a:cs typeface="Helvetica" pitchFamily="34" charset="0"/>
              </a:rPr>
              <a:t> Gestage groei naar professionele stadslandbouw</a:t>
            </a:r>
          </a:p>
          <a:p>
            <a:pPr>
              <a:lnSpc>
                <a:spcPct val="150000"/>
              </a:lnSpc>
              <a:buFont typeface="Arial" pitchFamily="34" charset="0"/>
              <a:buChar char="•"/>
            </a:pPr>
            <a:r>
              <a:rPr lang="nl-BE" dirty="0" smtClean="0">
                <a:solidFill>
                  <a:schemeClr val="tx1">
                    <a:lumMod val="85000"/>
                    <a:lumOff val="15000"/>
                  </a:schemeClr>
                </a:solidFill>
                <a:latin typeface="Helvetica" pitchFamily="34" charset="0"/>
                <a:cs typeface="Helvetica" pitchFamily="34" charset="0"/>
              </a:rPr>
              <a:t> Opkomende discussies en vraagtekens geplaatst bij land, voedselveiligheid, </a:t>
            </a:r>
            <a:r>
              <a:rPr lang="nl-BE" dirty="0" smtClean="0">
                <a:solidFill>
                  <a:schemeClr val="tx1">
                    <a:lumMod val="85000"/>
                    <a:lumOff val="15000"/>
                  </a:schemeClr>
                </a:solidFill>
                <a:latin typeface="Helvetica" pitchFamily="34" charset="0"/>
                <a:cs typeface="Helvetica" pitchFamily="34" charset="0"/>
              </a:rPr>
              <a:t>logistiek</a:t>
            </a:r>
            <a:endParaRPr lang="nl-BE" dirty="0" smtClean="0">
              <a:latin typeface="Helvetica" pitchFamily="34" charset="0"/>
              <a:cs typeface="Helvetica" pitchFamily="34" charset="0"/>
              <a:hlinkClick r:id="rId2"/>
            </a:endParaRPr>
          </a:p>
        </p:txBody>
      </p:sp>
      <p:pic>
        <p:nvPicPr>
          <p:cNvPr id="7" name="Afbeelding 6" descr="untitled.png"/>
          <p:cNvPicPr>
            <a:picLocks noChangeAspect="1"/>
          </p:cNvPicPr>
          <p:nvPr/>
        </p:nvPicPr>
        <p:blipFill>
          <a:blip r:embed="rId3"/>
          <a:stretch>
            <a:fillRect/>
          </a:stretch>
        </p:blipFill>
        <p:spPr>
          <a:xfrm>
            <a:off x="1505063" y="3618725"/>
            <a:ext cx="2527940" cy="252794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06557" y="3739795"/>
            <a:ext cx="2992217" cy="180980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latin typeface="Helvetica" panose="020B0604020202020204" pitchFamily="34" charset="0"/>
                <a:cs typeface="Helvetica" panose="020B0604020202020204" pitchFamily="34" charset="0"/>
              </a:rPr>
              <a:t>Ideale </a:t>
            </a:r>
            <a:r>
              <a:rPr lang="nl-BE" sz="3200" dirty="0" err="1" smtClean="0">
                <a:latin typeface="Helvetica" panose="020B0604020202020204" pitchFamily="34" charset="0"/>
                <a:cs typeface="Helvetica" panose="020B0604020202020204" pitchFamily="34" charset="0"/>
              </a:rPr>
              <a:t>stadslandbouw</a:t>
            </a:r>
            <a:endParaRPr lang="nl-BE" sz="3200" dirty="0">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p:txBody>
          <a:bodyPr>
            <a:normAutofit/>
          </a:bodyPr>
          <a:lstStyle/>
          <a:p>
            <a:pPr>
              <a:lnSpc>
                <a:spcPct val="150000"/>
              </a:lnSpc>
            </a:pPr>
            <a:r>
              <a:rPr lang="nl-BE" dirty="0" smtClean="0">
                <a:latin typeface="Helvetica" panose="020B0604020202020204" pitchFamily="34" charset="0"/>
                <a:cs typeface="Helvetica" panose="020B0604020202020204" pitchFamily="34" charset="0"/>
              </a:rPr>
              <a:t>Stadslandbouw in Gent: Wat kan, kan anders, moet beter?</a:t>
            </a:r>
          </a:p>
          <a:p>
            <a:pPr>
              <a:lnSpc>
                <a:spcPct val="150000"/>
              </a:lnSpc>
            </a:pPr>
            <a:r>
              <a:rPr lang="nl-BE" dirty="0" smtClean="0">
                <a:latin typeface="Helvetica" panose="020B0604020202020204" pitchFamily="34" charset="0"/>
                <a:cs typeface="Helvetica" panose="020B0604020202020204" pitchFamily="34" charset="0"/>
                <a:sym typeface="Wingdings" pitchFamily="2" charset="2"/>
              </a:rPr>
              <a:t> </a:t>
            </a:r>
            <a:r>
              <a:rPr lang="nl-BE" dirty="0" smtClean="0">
                <a:latin typeface="Helvetica" panose="020B0604020202020204" pitchFamily="34" charset="0"/>
                <a:cs typeface="Helvetica" panose="020B0604020202020204" pitchFamily="34" charset="0"/>
              </a:rPr>
              <a:t>Hangt af van wat je met je stad wilt bereiken</a:t>
            </a:r>
          </a:p>
          <a:p>
            <a:pPr>
              <a:lnSpc>
                <a:spcPct val="150000"/>
              </a:lnSpc>
            </a:pPr>
            <a:r>
              <a:rPr lang="nl-BE" dirty="0" smtClean="0">
                <a:latin typeface="Helvetica" panose="020B0604020202020204" pitchFamily="34" charset="0"/>
                <a:cs typeface="Helvetica" panose="020B0604020202020204" pitchFamily="34" charset="0"/>
                <a:sym typeface="Wingdings" pitchFamily="2" charset="2"/>
              </a:rPr>
              <a:t></a:t>
            </a:r>
            <a:r>
              <a:rPr lang="nl-BE" dirty="0" smtClean="0">
                <a:latin typeface="Helvetica" panose="020B0604020202020204" pitchFamily="34" charset="0"/>
                <a:cs typeface="Helvetica" panose="020B0604020202020204" pitchFamily="34" charset="0"/>
              </a:rPr>
              <a:t>Hangt </a:t>
            </a:r>
            <a:r>
              <a:rPr lang="nl-BE" dirty="0">
                <a:latin typeface="Helvetica" panose="020B0604020202020204" pitchFamily="34" charset="0"/>
                <a:cs typeface="Helvetica" panose="020B0604020202020204" pitchFamily="34" charset="0"/>
              </a:rPr>
              <a:t>af van welke doelen vooropgesteld worden. Moet het betekenis hebben op </a:t>
            </a:r>
            <a:r>
              <a:rPr lang="nl-BE" dirty="0" smtClean="0">
                <a:latin typeface="Helvetica" panose="020B0604020202020204" pitchFamily="34" charset="0"/>
                <a:cs typeface="Helvetica" panose="020B0604020202020204" pitchFamily="34" charset="0"/>
              </a:rPr>
              <a:t>	sociaal</a:t>
            </a:r>
            <a:r>
              <a:rPr lang="nl-BE" dirty="0">
                <a:latin typeface="Helvetica" panose="020B0604020202020204" pitchFamily="34" charset="0"/>
                <a:cs typeface="Helvetica" panose="020B0604020202020204" pitchFamily="34" charset="0"/>
              </a:rPr>
              <a:t>, </a:t>
            </a:r>
            <a:r>
              <a:rPr lang="nl-BE" dirty="0" smtClean="0">
                <a:latin typeface="Helvetica" panose="020B0604020202020204" pitchFamily="34" charset="0"/>
                <a:cs typeface="Helvetica" panose="020B0604020202020204" pitchFamily="34" charset="0"/>
              </a:rPr>
              <a:t>ecologisch en/of economisch </a:t>
            </a:r>
            <a:r>
              <a:rPr lang="nl-BE" dirty="0">
                <a:latin typeface="Helvetica" panose="020B0604020202020204" pitchFamily="34" charset="0"/>
                <a:cs typeface="Helvetica" panose="020B0604020202020204" pitchFamily="34" charset="0"/>
              </a:rPr>
              <a:t>vlak</a:t>
            </a:r>
            <a:r>
              <a:rPr lang="nl-BE" dirty="0" smtClean="0">
                <a:latin typeface="Helvetica" panose="020B0604020202020204" pitchFamily="34" charset="0"/>
                <a:cs typeface="Helvetica" panose="020B0604020202020204" pitchFamily="34" charset="0"/>
              </a:rPr>
              <a:t>?</a:t>
            </a:r>
          </a:p>
          <a:p>
            <a:pPr>
              <a:lnSpc>
                <a:spcPct val="150000"/>
              </a:lnSpc>
            </a:pPr>
            <a:r>
              <a:rPr lang="nl-BE" dirty="0" smtClean="0">
                <a:latin typeface="Helvetica" panose="020B0604020202020204" pitchFamily="34" charset="0"/>
                <a:cs typeface="Helvetica" panose="020B0604020202020204" pitchFamily="34" charset="0"/>
                <a:sym typeface="Wingdings" pitchFamily="2" charset="2"/>
              </a:rPr>
              <a:t> Belang van projecten, belangrijke actoren gericht op stadslandbouw</a:t>
            </a:r>
            <a:endParaRPr lang="nl-BE" dirty="0">
              <a:latin typeface="Helvetica" panose="020B0604020202020204" pitchFamily="34" charset="0"/>
              <a:cs typeface="Helvetica" panose="020B0604020202020204" pitchFamily="34" charset="0"/>
            </a:endParaRPr>
          </a:p>
          <a:p>
            <a:pPr>
              <a:lnSpc>
                <a:spcPct val="150000"/>
              </a:lnSpc>
            </a:pPr>
            <a:endParaRPr lang="nl-BE" dirty="0"/>
          </a:p>
        </p:txBody>
      </p:sp>
    </p:spTree>
    <p:extLst>
      <p:ext uri="{BB962C8B-B14F-4D97-AF65-F5344CB8AC3E}">
        <p14:creationId xmlns:p14="http://schemas.microsoft.com/office/powerpoint/2010/main" xmlns="" val="1651185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latin typeface="Helvetica" panose="020B0604020202020204" pitchFamily="34" charset="0"/>
                <a:cs typeface="Helvetica" panose="020B0604020202020204" pitchFamily="34" charset="0"/>
              </a:rPr>
              <a:t>Bedankt!</a:t>
            </a:r>
            <a:endParaRPr lang="nl-BE" sz="3200" dirty="0">
              <a:latin typeface="Helvetica" panose="020B0604020202020204" pitchFamily="34" charset="0"/>
              <a:cs typeface="Helvetica" panose="020B0604020202020204" pitchFamily="34" charset="0"/>
            </a:endParaRPr>
          </a:p>
        </p:txBody>
      </p:sp>
      <p:sp>
        <p:nvSpPr>
          <p:cNvPr id="3" name="Tijdelijke aanduiding voor inhoud 2"/>
          <p:cNvSpPr>
            <a:spLocks noGrp="1"/>
          </p:cNvSpPr>
          <p:nvPr>
            <p:ph idx="1"/>
          </p:nvPr>
        </p:nvSpPr>
        <p:spPr/>
        <p:txBody>
          <a:bodyPr/>
          <a:lstStyle/>
          <a:p>
            <a:r>
              <a:rPr lang="nl-BE" dirty="0" smtClean="0">
                <a:latin typeface="Helvetica" pitchFamily="34" charset="0"/>
                <a:cs typeface="Helvetica" pitchFamily="34" charset="0"/>
              </a:rPr>
              <a:t>Vragen? </a:t>
            </a:r>
            <a:endParaRPr lang="nl-BE" dirty="0">
              <a:latin typeface="Helvetica" pitchFamily="34" charset="0"/>
              <a:cs typeface="Helvetica" pitchFamily="34" charset="0"/>
            </a:endParaRPr>
          </a:p>
        </p:txBody>
      </p:sp>
    </p:spTree>
    <p:extLst>
      <p:ext uri="{BB962C8B-B14F-4D97-AF65-F5344CB8AC3E}">
        <p14:creationId xmlns:p14="http://schemas.microsoft.com/office/powerpoint/2010/main" xmlns="" val="3404649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BE" sz="3200" dirty="0">
                <a:solidFill>
                  <a:schemeClr val="tx1">
                    <a:lumMod val="85000"/>
                    <a:lumOff val="15000"/>
                  </a:schemeClr>
                </a:solidFill>
                <a:latin typeface="Helvetica" panose="020B0604020202020204" pitchFamily="34" charset="0"/>
                <a:cs typeface="Helvetica" panose="020B0604020202020204" pitchFamily="34" charset="0"/>
              </a:rPr>
              <a:t>Even voorstellen</a:t>
            </a:r>
          </a:p>
        </p:txBody>
      </p:sp>
      <p:sp>
        <p:nvSpPr>
          <p:cNvPr id="3" name="Tijdelijke aanduiding voor inhoud 2"/>
          <p:cNvSpPr>
            <a:spLocks noGrp="1"/>
          </p:cNvSpPr>
          <p:nvPr>
            <p:ph idx="1"/>
          </p:nvPr>
        </p:nvSpPr>
        <p:spPr>
          <a:xfrm>
            <a:off x="1291832" y="2565580"/>
            <a:ext cx="10058400" cy="2376072"/>
          </a:xfrm>
          <a:solidFill>
            <a:schemeClr val="bg1"/>
          </a:solidFill>
          <a:ln w="38100">
            <a:solidFill>
              <a:schemeClr val="bg1"/>
            </a:solidFill>
          </a:ln>
        </p:spPr>
        <p:txBody>
          <a:bodyPr>
            <a:normAutofit fontScale="85000" lnSpcReduction="20000"/>
          </a:bodyPr>
          <a:lstStyle/>
          <a:p>
            <a:pPr>
              <a:lnSpc>
                <a:spcPct val="150000"/>
              </a:lnSpc>
              <a:buFont typeface="Courier New" panose="02070309020205020404" pitchFamily="49" charset="0"/>
              <a:buChar char="o"/>
              <a:defRPr/>
            </a:pPr>
            <a:r>
              <a:rPr lang="nl-BE"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2200" dirty="0" smtClean="0">
                <a:solidFill>
                  <a:schemeClr val="tx1">
                    <a:lumMod val="85000"/>
                    <a:lumOff val="15000"/>
                  </a:schemeClr>
                </a:solidFill>
                <a:latin typeface="Helvetica" panose="020B0604020202020204" pitchFamily="34" charset="0"/>
                <a:cs typeface="Helvetica" panose="020B0604020202020204" pitchFamily="34" charset="0"/>
              </a:rPr>
              <a:t>Universiteit Gent: </a:t>
            </a:r>
          </a:p>
          <a:p>
            <a:pPr lvl="1">
              <a:lnSpc>
                <a:spcPct val="150000"/>
              </a:lnSpc>
              <a:buFont typeface="Arial" pitchFamily="34" charset="0"/>
              <a:buChar char="•"/>
              <a:defRPr/>
            </a:pP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Master</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in Sociologie (2011)</a:t>
            </a:r>
          </a:p>
          <a:p>
            <a:pPr lvl="1">
              <a:lnSpc>
                <a:spcPct val="150000"/>
              </a:lnSpc>
              <a:buFont typeface="Arial" pitchFamily="34" charset="0"/>
              <a:buChar char="•"/>
              <a:defRPr/>
            </a:pP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Master in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Nutrition</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and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Rural</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Development</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(2013)</a:t>
            </a:r>
          </a:p>
          <a:p>
            <a:pPr marL="0" indent="0">
              <a:lnSpc>
                <a:spcPct val="150000"/>
              </a:lnSpc>
              <a:buNone/>
              <a:defRPr/>
            </a:pPr>
            <a:r>
              <a:rPr lang="nl-BE" sz="1900" dirty="0">
                <a:solidFill>
                  <a:schemeClr val="tx1">
                    <a:lumMod val="85000"/>
                    <a:lumOff val="15000"/>
                  </a:schemeClr>
                </a:solidFill>
                <a:latin typeface="Helvetica" panose="020B0604020202020204" pitchFamily="34" charset="0"/>
                <a:cs typeface="Helvetica" panose="020B0604020202020204" pitchFamily="34" charset="0"/>
              </a:rPr>
              <a:t>	</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Scriptie over stadslandbouw (2013)</a:t>
            </a:r>
          </a:p>
          <a:p>
            <a:pPr marL="0" indent="0">
              <a:lnSpc>
                <a:spcPct val="150000"/>
              </a:lnSpc>
              <a:buNone/>
              <a:defRPr/>
            </a:pP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Did</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you</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say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agriculture</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in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Ghent</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An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exploratory</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1900" dirty="0" err="1" smtClean="0">
                <a:solidFill>
                  <a:schemeClr val="tx1">
                    <a:lumMod val="85000"/>
                    <a:lumOff val="15000"/>
                  </a:schemeClr>
                </a:solidFill>
                <a:latin typeface="Helvetica" panose="020B0604020202020204" pitchFamily="34" charset="0"/>
                <a:cs typeface="Helvetica" panose="020B0604020202020204" pitchFamily="34" charset="0"/>
              </a:rPr>
              <a:t>case-study</a:t>
            </a:r>
            <a:r>
              <a:rPr lang="nl-BE" sz="1900" dirty="0" smtClean="0">
                <a:solidFill>
                  <a:schemeClr val="tx1">
                    <a:lumMod val="85000"/>
                    <a:lumOff val="15000"/>
                  </a:schemeClr>
                </a:solidFill>
                <a:latin typeface="Helvetica" panose="020B0604020202020204" pitchFamily="34" charset="0"/>
                <a:cs typeface="Helvetica" panose="020B0604020202020204" pitchFamily="34" charset="0"/>
              </a:rPr>
              <a:t>”</a:t>
            </a:r>
          </a:p>
          <a:p>
            <a:pPr>
              <a:lnSpc>
                <a:spcPct val="150000"/>
              </a:lnSpc>
              <a:buFont typeface="Courier New" panose="02070309020205020404" pitchFamily="49" charset="0"/>
              <a:buChar char="o"/>
              <a:defRPr/>
            </a:pPr>
            <a:endParaRPr lang="nl-BE" sz="1800" dirty="0" smtClean="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4" name="Tijdelijke aanduiding voor dianummer 3"/>
          <p:cNvSpPr>
            <a:spLocks noGrp="1"/>
          </p:cNvSpPr>
          <p:nvPr>
            <p:ph type="sldNum" sz="quarter" idx="12"/>
          </p:nvPr>
        </p:nvSpPr>
        <p:spPr>
          <a:xfrm>
            <a:off x="9519807" y="5725024"/>
            <a:ext cx="1148195" cy="365125"/>
          </a:xfrm>
        </p:spPr>
        <p:txBody>
          <a:bodyPr/>
          <a:lstStyle/>
          <a:p>
            <a:fld id="{F2F45DA8-6537-4293-BE43-3787B18B6094}" type="slidenum">
              <a:rPr lang="nl-BE" smtClean="0">
                <a:solidFill>
                  <a:schemeClr val="tx1">
                    <a:lumMod val="85000"/>
                    <a:lumOff val="15000"/>
                  </a:schemeClr>
                </a:solidFill>
                <a:latin typeface="Helvetica" panose="020B0604020202020204" pitchFamily="34" charset="0"/>
                <a:cs typeface="Helvetica" panose="020B0604020202020204" pitchFamily="34" charset="0"/>
              </a:rPr>
              <a:pPr/>
              <a:t>3</a:t>
            </a:fld>
            <a:endParaRPr lang="nl-BE">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18" name="Tekstvak 17"/>
          <p:cNvSpPr txBox="1"/>
          <p:nvPr/>
        </p:nvSpPr>
        <p:spPr>
          <a:xfrm>
            <a:off x="1186774" y="1887165"/>
            <a:ext cx="7529209" cy="504305"/>
          </a:xfrm>
          <a:prstGeom prst="rect">
            <a:avLst/>
          </a:prstGeom>
          <a:noFill/>
        </p:spPr>
        <p:txBody>
          <a:bodyPr wrap="square" rtlCol="0">
            <a:spAutoFit/>
          </a:bodyPr>
          <a:lstStyle/>
          <a:p>
            <a:pPr marL="91440" lvl="0" indent="-91440" defTabSz="914400">
              <a:lnSpc>
                <a:spcPct val="150000"/>
              </a:lnSpc>
              <a:spcBef>
                <a:spcPts val="1200"/>
              </a:spcBef>
              <a:spcAft>
                <a:spcPts val="200"/>
              </a:spcAft>
              <a:buClr>
                <a:srgbClr val="D34817"/>
              </a:buClr>
              <a:buSzPct val="100000"/>
              <a:buFont typeface="Courier New" panose="02070309020205020404" pitchFamily="49" charset="0"/>
              <a:buChar char="o"/>
              <a:defRPr/>
            </a:pPr>
            <a:r>
              <a:rPr lang="nl-BE" sz="2000" dirty="0" smtClean="0">
                <a:solidFill>
                  <a:prstClr val="black">
                    <a:lumMod val="85000"/>
                    <a:lumOff val="15000"/>
                  </a:prstClr>
                </a:solidFill>
                <a:latin typeface="Helvetica" panose="020B0604020202020204" pitchFamily="34" charset="0"/>
                <a:cs typeface="Helvetica" panose="020B0604020202020204" pitchFamily="34" charset="0"/>
              </a:rPr>
              <a:t>  </a:t>
            </a: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Charlotte </a:t>
            </a:r>
            <a:r>
              <a:rPr lang="nl-BE" sz="2000" dirty="0" err="1" smtClean="0">
                <a:solidFill>
                  <a:schemeClr val="tx1">
                    <a:lumMod val="85000"/>
                    <a:lumOff val="15000"/>
                  </a:schemeClr>
                </a:solidFill>
                <a:latin typeface="Helvetica" panose="020B0604020202020204" pitchFamily="34" charset="0"/>
                <a:cs typeface="Helvetica" panose="020B0604020202020204" pitchFamily="34" charset="0"/>
              </a:rPr>
              <a:t>Prové</a:t>
            </a: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 </a:t>
            </a:r>
            <a:endParaRPr lang="nl-BE" sz="2000" dirty="0"/>
          </a:p>
        </p:txBody>
      </p:sp>
      <p:pic>
        <p:nvPicPr>
          <p:cNvPr id="20" name="Afbeelding 12" descr="index.jpg"/>
          <p:cNvPicPr>
            <a:picLocks noChangeAspect="1"/>
          </p:cNvPicPr>
          <p:nvPr/>
        </p:nvPicPr>
        <p:blipFill>
          <a:blip r:embed="rId2" cstate="print"/>
          <a:srcRect/>
          <a:stretch>
            <a:fillRect/>
          </a:stretch>
        </p:blipFill>
        <p:spPr bwMode="auto">
          <a:xfrm>
            <a:off x="9329095" y="3424605"/>
            <a:ext cx="1482344" cy="1050118"/>
          </a:xfrm>
          <a:prstGeom prst="rect">
            <a:avLst/>
          </a:prstGeom>
          <a:noFill/>
          <a:ln w="9525">
            <a:noFill/>
            <a:miter lim="800000"/>
            <a:headEnd/>
            <a:tailEnd/>
          </a:ln>
        </p:spPr>
      </p:pic>
      <p:sp>
        <p:nvSpPr>
          <p:cNvPr id="21" name="Tekstvak 20"/>
          <p:cNvSpPr txBox="1"/>
          <p:nvPr/>
        </p:nvSpPr>
        <p:spPr>
          <a:xfrm>
            <a:off x="1186774" y="4980562"/>
            <a:ext cx="9533107" cy="1492716"/>
          </a:xfrm>
          <a:prstGeom prst="rect">
            <a:avLst/>
          </a:prstGeom>
          <a:noFill/>
        </p:spPr>
        <p:txBody>
          <a:bodyPr wrap="square" rtlCol="0">
            <a:spAutoFit/>
          </a:bodyPr>
          <a:lstStyle/>
          <a:p>
            <a:pPr>
              <a:lnSpc>
                <a:spcPct val="150000"/>
              </a:lnSpc>
              <a:spcBef>
                <a:spcPts val="0"/>
              </a:spcBef>
              <a:buClr>
                <a:schemeClr val="accent1"/>
              </a:buClr>
              <a:buFont typeface="Courier New" panose="02070309020205020404" pitchFamily="49" charset="0"/>
              <a:buChar char="o"/>
              <a:defRPr/>
            </a:pP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 Instituut voor landbouw en visserijonderzoek (ILVO) &amp; </a:t>
            </a:r>
            <a:r>
              <a:rPr lang="nl-BE" sz="2000" dirty="0" err="1" smtClean="0">
                <a:solidFill>
                  <a:schemeClr val="tx1">
                    <a:lumMod val="85000"/>
                    <a:lumOff val="15000"/>
                  </a:schemeClr>
                </a:solidFill>
                <a:latin typeface="Helvetica" panose="020B0604020202020204" pitchFamily="34" charset="0"/>
                <a:cs typeface="Helvetica" panose="020B0604020202020204" pitchFamily="34" charset="0"/>
              </a:rPr>
              <a:t>UGent</a:t>
            </a:r>
            <a:r>
              <a:rPr lang="nl-BE" sz="2000" dirty="0" smtClean="0">
                <a:solidFill>
                  <a:schemeClr val="tx1">
                    <a:lumMod val="85000"/>
                    <a:lumOff val="15000"/>
                  </a:schemeClr>
                </a:solidFill>
                <a:latin typeface="Helvetica" panose="020B0604020202020204" pitchFamily="34" charset="0"/>
                <a:cs typeface="Helvetica" panose="020B0604020202020204" pitchFamily="34" charset="0"/>
              </a:rPr>
              <a:t>: </a:t>
            </a:r>
          </a:p>
          <a:p>
            <a:pPr marL="800100" lvl="1" indent="-342900">
              <a:lnSpc>
                <a:spcPct val="150000"/>
              </a:lnSpc>
              <a:buClr>
                <a:schemeClr val="accent1"/>
              </a:buClr>
              <a:buFont typeface="Arial" pitchFamily="34" charset="0"/>
              <a:buChar char="•"/>
              <a:defRPr/>
            </a:pPr>
            <a:r>
              <a:rPr lang="nl-BE"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1600" dirty="0" err="1" smtClean="0">
                <a:solidFill>
                  <a:schemeClr val="tx1">
                    <a:lumMod val="85000"/>
                    <a:lumOff val="15000"/>
                  </a:schemeClr>
                </a:solidFill>
                <a:latin typeface="Helvetica" panose="020B0604020202020204" pitchFamily="34" charset="0"/>
                <a:cs typeface="Helvetica" panose="020B0604020202020204" pitchFamily="34" charset="0"/>
              </a:rPr>
              <a:t>PhD-kandidaat</a:t>
            </a:r>
            <a:r>
              <a:rPr lang="nl-BE" sz="1600"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1600" dirty="0" err="1" smtClean="0">
                <a:solidFill>
                  <a:schemeClr val="tx1">
                    <a:lumMod val="85000"/>
                    <a:lumOff val="15000"/>
                  </a:schemeClr>
                </a:solidFill>
                <a:latin typeface="Helvetica" panose="020B0604020202020204" pitchFamily="34" charset="0"/>
                <a:cs typeface="Helvetica" panose="020B0604020202020204" pitchFamily="34" charset="0"/>
              </a:rPr>
              <a:t>Governance</a:t>
            </a:r>
            <a:r>
              <a:rPr lang="nl-BE" sz="1600" dirty="0" smtClean="0">
                <a:solidFill>
                  <a:schemeClr val="tx1">
                    <a:lumMod val="85000"/>
                    <a:lumOff val="15000"/>
                  </a:schemeClr>
                </a:solidFill>
                <a:latin typeface="Helvetica" panose="020B0604020202020204" pitchFamily="34" charset="0"/>
                <a:cs typeface="Helvetica" panose="020B0604020202020204" pitchFamily="34" charset="0"/>
              </a:rPr>
              <a:t> of </a:t>
            </a:r>
            <a:r>
              <a:rPr lang="nl-BE" sz="1600" dirty="0" err="1" smtClean="0">
                <a:solidFill>
                  <a:schemeClr val="tx1">
                    <a:lumMod val="85000"/>
                    <a:lumOff val="15000"/>
                  </a:schemeClr>
                </a:solidFill>
                <a:latin typeface="Helvetica" panose="020B0604020202020204" pitchFamily="34" charset="0"/>
                <a:cs typeface="Helvetica" panose="020B0604020202020204" pitchFamily="34" charset="0"/>
              </a:rPr>
              <a:t>Urban</a:t>
            </a:r>
            <a:r>
              <a:rPr lang="nl-BE" sz="1600" dirty="0" smtClean="0">
                <a:solidFill>
                  <a:schemeClr val="tx1">
                    <a:lumMod val="85000"/>
                    <a:lumOff val="15000"/>
                  </a:schemeClr>
                </a:solidFill>
                <a:latin typeface="Helvetica" panose="020B0604020202020204" pitchFamily="34" charset="0"/>
                <a:cs typeface="Helvetica" panose="020B0604020202020204" pitchFamily="34" charset="0"/>
              </a:rPr>
              <a:t> </a:t>
            </a:r>
            <a:r>
              <a:rPr lang="nl-BE" sz="1600" dirty="0" err="1" smtClean="0">
                <a:solidFill>
                  <a:schemeClr val="tx1">
                    <a:lumMod val="85000"/>
                    <a:lumOff val="15000"/>
                  </a:schemeClr>
                </a:solidFill>
                <a:latin typeface="Helvetica" panose="020B0604020202020204" pitchFamily="34" charset="0"/>
                <a:cs typeface="Helvetica" panose="020B0604020202020204" pitchFamily="34" charset="0"/>
              </a:rPr>
              <a:t>Agriculture</a:t>
            </a:r>
            <a:r>
              <a:rPr lang="nl-BE" sz="1600" dirty="0" smtClean="0">
                <a:solidFill>
                  <a:schemeClr val="tx1">
                    <a:lumMod val="85000"/>
                    <a:lumOff val="15000"/>
                  </a:schemeClr>
                </a:solidFill>
                <a:latin typeface="Helvetica" panose="020B0604020202020204" pitchFamily="34" charset="0"/>
                <a:cs typeface="Helvetica" panose="020B0604020202020204" pitchFamily="34" charset="0"/>
              </a:rPr>
              <a:t>” (Okt. 2013)</a:t>
            </a:r>
          </a:p>
          <a:p>
            <a:pPr algn="ctr">
              <a:buFont typeface="Courier New" panose="02070309020205020404" pitchFamily="49" charset="0"/>
              <a:buChar char="o"/>
            </a:pPr>
            <a:endParaRPr lang="nl-BE" sz="1600" dirty="0" smtClean="0">
              <a:solidFill>
                <a:schemeClr val="tx1">
                  <a:lumMod val="85000"/>
                  <a:lumOff val="15000"/>
                </a:schemeClr>
              </a:solidFill>
              <a:latin typeface="Helvetica" panose="020B0604020202020204" pitchFamily="34" charset="0"/>
              <a:cs typeface="Helvetica" panose="020B0604020202020204" pitchFamily="34" charset="0"/>
            </a:endParaRPr>
          </a:p>
          <a:p>
            <a:endParaRPr lang="nl-BE" dirty="0"/>
          </a:p>
        </p:txBody>
      </p:sp>
      <p:pic>
        <p:nvPicPr>
          <p:cNvPr id="22" name="Afbeelding 11" descr="index.jpg"/>
          <p:cNvPicPr>
            <a:picLocks noChangeAspect="1"/>
          </p:cNvPicPr>
          <p:nvPr/>
        </p:nvPicPr>
        <p:blipFill>
          <a:blip r:embed="rId3" cstate="print"/>
          <a:srcRect/>
          <a:stretch>
            <a:fillRect/>
          </a:stretch>
        </p:blipFill>
        <p:spPr bwMode="auto">
          <a:xfrm>
            <a:off x="9014555" y="4894329"/>
            <a:ext cx="1964731" cy="775579"/>
          </a:xfrm>
          <a:prstGeom prst="rect">
            <a:avLst/>
          </a:prstGeom>
          <a:noFill/>
          <a:ln w="9525">
            <a:noFill/>
            <a:miter lim="800000"/>
            <a:headEnd/>
            <a:tailEnd/>
          </a:ln>
        </p:spPr>
      </p:pic>
    </p:spTree>
    <p:extLst>
      <p:ext uri="{BB962C8B-B14F-4D97-AF65-F5344CB8AC3E}">
        <p14:creationId xmlns:p14="http://schemas.microsoft.com/office/powerpoint/2010/main" xmlns="" val="95817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F757ECB-2161-4B4F-98A4-7393009D339C}" type="slidenum">
              <a:rPr lang="nl-BE" altLang="nl-BE" smtClean="0">
                <a:solidFill>
                  <a:schemeClr val="tx1">
                    <a:lumMod val="85000"/>
                    <a:lumOff val="15000"/>
                  </a:schemeClr>
                </a:solidFill>
              </a:rPr>
              <a:pPr/>
              <a:t>4</a:t>
            </a:fld>
            <a:endParaRPr lang="nl-BE" altLang="nl-BE">
              <a:solidFill>
                <a:schemeClr val="tx1">
                  <a:lumMod val="85000"/>
                  <a:lumOff val="15000"/>
                </a:schemeClr>
              </a:solidFill>
            </a:endParaRPr>
          </a:p>
        </p:txBody>
      </p:sp>
      <p:sp>
        <p:nvSpPr>
          <p:cNvPr id="7" name="Titel 1"/>
          <p:cNvSpPr txBox="1">
            <a:spLocks/>
          </p:cNvSpPr>
          <p:nvPr/>
        </p:nvSpPr>
        <p:spPr bwMode="auto">
          <a:xfrm>
            <a:off x="-649856" y="84371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nl-BE" sz="3200" dirty="0">
                <a:solidFill>
                  <a:schemeClr val="tx1">
                    <a:lumMod val="85000"/>
                    <a:lumOff val="15000"/>
                  </a:schemeClr>
                </a:solidFill>
                <a:latin typeface="Helvetica" panose="020B0604020202020204" pitchFamily="34" charset="0"/>
                <a:cs typeface="Helvetica" panose="020B0604020202020204" pitchFamily="34" charset="0"/>
              </a:rPr>
              <a:t>Waarom stadslandbouw?</a:t>
            </a:r>
          </a:p>
        </p:txBody>
      </p:sp>
      <p:sp>
        <p:nvSpPr>
          <p:cNvPr id="10" name="Rechthoek 9"/>
          <p:cNvSpPr/>
          <p:nvPr/>
        </p:nvSpPr>
        <p:spPr>
          <a:xfrm>
            <a:off x="1131256" y="1739437"/>
            <a:ext cx="4572000" cy="496996"/>
          </a:xfrm>
          <a:prstGeom prst="rect">
            <a:avLst/>
          </a:prstGeom>
        </p:spPr>
        <p:txBody>
          <a:bodyPr>
            <a:spAutoFit/>
          </a:bodyPr>
          <a:lstStyle/>
          <a:p>
            <a:pPr>
              <a:lnSpc>
                <a:spcPct val="150000"/>
              </a:lnSpc>
              <a:spcBef>
                <a:spcPct val="20000"/>
              </a:spcBef>
            </a:pPr>
            <a:r>
              <a:rPr lang="nl-BE" sz="2000" dirty="0">
                <a:solidFill>
                  <a:schemeClr val="tx1">
                    <a:lumMod val="85000"/>
                    <a:lumOff val="15000"/>
                  </a:schemeClr>
                </a:solidFill>
                <a:latin typeface="Helvetica" panose="020B0604020202020204" pitchFamily="34" charset="0"/>
                <a:cs typeface="Helvetica" panose="020B0604020202020204" pitchFamily="34" charset="0"/>
              </a:rPr>
              <a:t>Bevolkingsgroei</a:t>
            </a:r>
          </a:p>
        </p:txBody>
      </p:sp>
    </p:spTree>
    <p:extLst>
      <p:ext uri="{BB962C8B-B14F-4D97-AF65-F5344CB8AC3E}">
        <p14:creationId xmlns:p14="http://schemas.microsoft.com/office/powerpoint/2010/main" xmlns="" val="1775494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1177806" y="1773410"/>
            <a:ext cx="8229600" cy="1143000"/>
          </a:xfrm>
          <a:prstGeom prst="rect">
            <a:avLst/>
          </a:prstGeom>
        </p:spPr>
        <p:txBody>
          <a:bodyPr>
            <a:normAutofit/>
          </a:bodyPr>
          <a:lstStyle/>
          <a:p>
            <a:pPr>
              <a:defRPr/>
            </a:pPr>
            <a:r>
              <a:rPr lang="en-GB" sz="2000" dirty="0" err="1">
                <a:latin typeface="Helvetica" pitchFamily="34" charset="0"/>
                <a:ea typeface="+mj-ea"/>
                <a:cs typeface="Helvetica" pitchFamily="34" charset="0"/>
              </a:rPr>
              <a:t>U</a:t>
            </a:r>
            <a:r>
              <a:rPr lang="en-GB" sz="2000" dirty="0" err="1" smtClean="0">
                <a:latin typeface="Helvetica" pitchFamily="34" charset="0"/>
                <a:ea typeface="+mj-ea"/>
                <a:cs typeface="Helvetica" pitchFamily="34" charset="0"/>
              </a:rPr>
              <a:t>rbanisatie</a:t>
            </a:r>
            <a:endParaRPr lang="en-GB" sz="2000" dirty="0">
              <a:latin typeface="Helvetica" pitchFamily="34" charset="0"/>
              <a:ea typeface="+mj-ea"/>
              <a:cs typeface="Helvetica" pitchFamily="34" charset="0"/>
            </a:endParaRPr>
          </a:p>
        </p:txBody>
      </p:sp>
      <p:sp>
        <p:nvSpPr>
          <p:cNvPr id="8" name="Titel 1"/>
          <p:cNvSpPr txBox="1">
            <a:spLocks/>
          </p:cNvSpPr>
          <p:nvPr/>
        </p:nvSpPr>
        <p:spPr bwMode="auto">
          <a:xfrm>
            <a:off x="-627554" y="84442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nl-BE" sz="3200" dirty="0">
                <a:solidFill>
                  <a:schemeClr val="tx1">
                    <a:lumMod val="85000"/>
                    <a:lumOff val="15000"/>
                  </a:schemeClr>
                </a:solidFill>
                <a:latin typeface="Helvetica" panose="020B0604020202020204" pitchFamily="34" charset="0"/>
                <a:cs typeface="Helvetica" panose="020B0604020202020204" pitchFamily="34" charset="0"/>
              </a:rPr>
              <a:t>Waarom stadslandbouw?</a:t>
            </a:r>
          </a:p>
        </p:txBody>
      </p:sp>
    </p:spTree>
    <p:extLst>
      <p:ext uri="{BB962C8B-B14F-4D97-AF65-F5344CB8AC3E}">
        <p14:creationId xmlns:p14="http://schemas.microsoft.com/office/powerpoint/2010/main" xmlns="" val="2674212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F757ECB-2161-4B4F-98A4-7393009D339C}" type="slidenum">
              <a:rPr lang="nl-BE" altLang="nl-BE" smtClean="0"/>
              <a:pPr/>
              <a:t>6</a:t>
            </a:fld>
            <a:endParaRPr lang="nl-BE" altLang="nl-BE"/>
          </a:p>
        </p:txBody>
      </p:sp>
      <p:sp>
        <p:nvSpPr>
          <p:cNvPr id="6" name="Titel 1"/>
          <p:cNvSpPr txBox="1">
            <a:spLocks/>
          </p:cNvSpPr>
          <p:nvPr/>
        </p:nvSpPr>
        <p:spPr bwMode="auto">
          <a:xfrm>
            <a:off x="-669073" y="86646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nl-BE" sz="3200" dirty="0">
                <a:solidFill>
                  <a:schemeClr val="tx1">
                    <a:lumMod val="85000"/>
                    <a:lumOff val="15000"/>
                  </a:schemeClr>
                </a:solidFill>
                <a:latin typeface="Helvetica" panose="020B0604020202020204" pitchFamily="34" charset="0"/>
                <a:cs typeface="Helvetica" panose="020B0604020202020204" pitchFamily="34" charset="0"/>
              </a:rPr>
              <a:t>Waarom stadslandbouw?</a:t>
            </a:r>
          </a:p>
        </p:txBody>
      </p:sp>
      <p:sp>
        <p:nvSpPr>
          <p:cNvPr id="7" name="Rechthoek 6"/>
          <p:cNvSpPr/>
          <p:nvPr/>
        </p:nvSpPr>
        <p:spPr>
          <a:xfrm>
            <a:off x="1124560" y="1751364"/>
            <a:ext cx="4572000" cy="496996"/>
          </a:xfrm>
          <a:prstGeom prst="rect">
            <a:avLst/>
          </a:prstGeom>
        </p:spPr>
        <p:txBody>
          <a:bodyPr>
            <a:spAutoFit/>
          </a:bodyPr>
          <a:lstStyle/>
          <a:p>
            <a:pPr>
              <a:lnSpc>
                <a:spcPct val="150000"/>
              </a:lnSpc>
            </a:pPr>
            <a:r>
              <a:rPr lang="fr-FR" sz="2000" dirty="0">
                <a:solidFill>
                  <a:schemeClr val="tx1">
                    <a:lumMod val="85000"/>
                    <a:lumOff val="15000"/>
                  </a:schemeClr>
                </a:solidFill>
                <a:latin typeface="Helvetica" panose="020B0604020202020204" pitchFamily="34" charset="0"/>
                <a:cs typeface="Helvetica" panose="020B0604020202020204" pitchFamily="34" charset="0"/>
              </a:rPr>
              <a:t>Food </a:t>
            </a:r>
            <a:r>
              <a:rPr lang="fr-FR" sz="2000" dirty="0" err="1">
                <a:solidFill>
                  <a:schemeClr val="tx1">
                    <a:lumMod val="85000"/>
                    <a:lumOff val="15000"/>
                  </a:schemeClr>
                </a:solidFill>
                <a:latin typeface="Helvetica" panose="020B0604020202020204" pitchFamily="34" charset="0"/>
                <a:cs typeface="Helvetica" panose="020B0604020202020204" pitchFamily="34" charset="0"/>
              </a:rPr>
              <a:t>deserts</a:t>
            </a:r>
            <a:endParaRPr lang="fr-FR" sz="2000"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9" name="Tijdelijke aanduiding voor inhoud 8"/>
          <p:cNvSpPr>
            <a:spLocks noGrp="1"/>
          </p:cNvSpPr>
          <p:nvPr>
            <p:ph idx="1"/>
          </p:nvPr>
        </p:nvSpPr>
        <p:spPr/>
        <p:txBody>
          <a:bodyPr/>
          <a:lstStyle/>
          <a:p>
            <a:endParaRPr lang="nl-BE" dirty="0"/>
          </a:p>
        </p:txBody>
      </p:sp>
    </p:spTree>
    <p:extLst>
      <p:ext uri="{BB962C8B-B14F-4D97-AF65-F5344CB8AC3E}">
        <p14:creationId xmlns:p14="http://schemas.microsoft.com/office/powerpoint/2010/main" xmlns="" val="258101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F757ECB-2161-4B4F-98A4-7393009D339C}" type="slidenum">
              <a:rPr lang="nl-BE" altLang="nl-BE" smtClean="0"/>
              <a:pPr/>
              <a:t>7</a:t>
            </a:fld>
            <a:endParaRPr lang="nl-BE" altLang="nl-BE"/>
          </a:p>
        </p:txBody>
      </p:sp>
      <p:sp>
        <p:nvSpPr>
          <p:cNvPr id="6" name="Titel 1"/>
          <p:cNvSpPr txBox="1">
            <a:spLocks/>
          </p:cNvSpPr>
          <p:nvPr/>
        </p:nvSpPr>
        <p:spPr bwMode="auto">
          <a:xfrm>
            <a:off x="0" y="727575"/>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nl-BE" dirty="0"/>
          </a:p>
        </p:txBody>
      </p:sp>
      <p:sp>
        <p:nvSpPr>
          <p:cNvPr id="7" name="Rechthoek 6"/>
          <p:cNvSpPr/>
          <p:nvPr/>
        </p:nvSpPr>
        <p:spPr>
          <a:xfrm>
            <a:off x="1169262" y="1812209"/>
            <a:ext cx="7776864" cy="496996"/>
          </a:xfrm>
          <a:prstGeom prst="rect">
            <a:avLst/>
          </a:prstGeom>
        </p:spPr>
        <p:txBody>
          <a:bodyPr wrap="square">
            <a:spAutoFit/>
          </a:bodyPr>
          <a:lstStyle/>
          <a:p>
            <a:pPr>
              <a:lnSpc>
                <a:spcPct val="150000"/>
              </a:lnSpc>
            </a:pPr>
            <a:r>
              <a:rPr lang="fr-FR" sz="2000" dirty="0" err="1">
                <a:solidFill>
                  <a:schemeClr val="tx1">
                    <a:lumMod val="85000"/>
                    <a:lumOff val="15000"/>
                  </a:schemeClr>
                </a:solidFill>
                <a:latin typeface="Helvetica" panose="020B0604020202020204" pitchFamily="34" charset="0"/>
                <a:cs typeface="Helvetica" panose="020B0604020202020204" pitchFamily="34" charset="0"/>
              </a:rPr>
              <a:t>Vervreemding</a:t>
            </a:r>
            <a:r>
              <a:rPr lang="fr-FR" sz="2000" dirty="0">
                <a:solidFill>
                  <a:schemeClr val="tx1">
                    <a:lumMod val="85000"/>
                    <a:lumOff val="15000"/>
                  </a:schemeClr>
                </a:solidFill>
                <a:latin typeface="Helvetica" panose="020B0604020202020204" pitchFamily="34" charset="0"/>
                <a:cs typeface="Helvetica" panose="020B0604020202020204" pitchFamily="34" charset="0"/>
              </a:rPr>
              <a:t> van </a:t>
            </a:r>
            <a:r>
              <a:rPr lang="fr-FR" sz="2000" dirty="0" err="1">
                <a:solidFill>
                  <a:schemeClr val="tx1">
                    <a:lumMod val="85000"/>
                    <a:lumOff val="15000"/>
                  </a:schemeClr>
                </a:solidFill>
                <a:latin typeface="Helvetica" panose="020B0604020202020204" pitchFamily="34" charset="0"/>
                <a:cs typeface="Helvetica" panose="020B0604020202020204" pitchFamily="34" charset="0"/>
              </a:rPr>
              <a:t>voedsel</a:t>
            </a:r>
            <a:r>
              <a:rPr lang="fr-FR" sz="2000" dirty="0">
                <a:solidFill>
                  <a:schemeClr val="tx1">
                    <a:lumMod val="85000"/>
                    <a:lumOff val="15000"/>
                  </a:schemeClr>
                </a:solidFill>
                <a:latin typeface="Helvetica" panose="020B0604020202020204" pitchFamily="34" charset="0"/>
                <a:cs typeface="Helvetica" panose="020B0604020202020204" pitchFamily="34" charset="0"/>
              </a:rPr>
              <a:t> (</a:t>
            </a:r>
            <a:r>
              <a:rPr lang="fr-FR" sz="2000" dirty="0" err="1">
                <a:solidFill>
                  <a:schemeClr val="tx1">
                    <a:lumMod val="85000"/>
                    <a:lumOff val="15000"/>
                  </a:schemeClr>
                </a:solidFill>
                <a:latin typeface="Helvetica" panose="020B0604020202020204" pitchFamily="34" charset="0"/>
                <a:cs typeface="Helvetica" panose="020B0604020202020204" pitchFamily="34" charset="0"/>
              </a:rPr>
              <a:t>obesitas</a:t>
            </a:r>
            <a:r>
              <a:rPr lang="fr-FR" sz="2000" dirty="0">
                <a:solidFill>
                  <a:schemeClr val="tx1">
                    <a:lumMod val="85000"/>
                    <a:lumOff val="15000"/>
                  </a:schemeClr>
                </a:solidFill>
                <a:latin typeface="Helvetica" panose="020B0604020202020204" pitchFamily="34" charset="0"/>
                <a:cs typeface="Helvetica" panose="020B0604020202020204" pitchFamily="34" charset="0"/>
              </a:rPr>
              <a:t>, </a:t>
            </a:r>
            <a:r>
              <a:rPr lang="fr-FR" sz="2000" dirty="0" err="1">
                <a:solidFill>
                  <a:schemeClr val="tx1">
                    <a:lumMod val="85000"/>
                    <a:lumOff val="15000"/>
                  </a:schemeClr>
                </a:solidFill>
                <a:latin typeface="Helvetica" panose="020B0604020202020204" pitchFamily="34" charset="0"/>
                <a:cs typeface="Helvetica" panose="020B0604020202020204" pitchFamily="34" charset="0"/>
              </a:rPr>
              <a:t>diabetes</a:t>
            </a:r>
            <a:r>
              <a:rPr lang="fr-FR" sz="2000" dirty="0">
                <a:solidFill>
                  <a:schemeClr val="tx1">
                    <a:lumMod val="85000"/>
                    <a:lumOff val="15000"/>
                  </a:schemeClr>
                </a:solidFill>
                <a:latin typeface="Helvetica" panose="020B0604020202020204" pitchFamily="34" charset="0"/>
                <a:cs typeface="Helvetica" panose="020B0604020202020204" pitchFamily="34" charset="0"/>
              </a:rPr>
              <a:t>,…) </a:t>
            </a:r>
          </a:p>
        </p:txBody>
      </p:sp>
      <p:pic>
        <p:nvPicPr>
          <p:cNvPr id="3" name="Afbeelding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7453" y="2615759"/>
            <a:ext cx="5886870" cy="3532122"/>
          </a:xfrm>
          <a:prstGeom prst="rect">
            <a:avLst/>
          </a:prstGeom>
        </p:spPr>
      </p:pic>
      <p:sp>
        <p:nvSpPr>
          <p:cNvPr id="8" name="Titel 1"/>
          <p:cNvSpPr txBox="1">
            <a:spLocks/>
          </p:cNvSpPr>
          <p:nvPr/>
        </p:nvSpPr>
        <p:spPr bwMode="auto">
          <a:xfrm>
            <a:off x="-638705" y="808656"/>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nl-BE" sz="3200" dirty="0">
                <a:solidFill>
                  <a:schemeClr val="tx1">
                    <a:lumMod val="85000"/>
                    <a:lumOff val="15000"/>
                  </a:schemeClr>
                </a:solidFill>
                <a:latin typeface="Helvetica" panose="020B0604020202020204" pitchFamily="34" charset="0"/>
                <a:cs typeface="Helvetica" panose="020B0604020202020204" pitchFamily="34" charset="0"/>
              </a:rPr>
              <a:t>Waarom stadslandbouw?</a:t>
            </a:r>
          </a:p>
        </p:txBody>
      </p:sp>
    </p:spTree>
    <p:extLst>
      <p:ext uri="{BB962C8B-B14F-4D97-AF65-F5344CB8AC3E}">
        <p14:creationId xmlns:p14="http://schemas.microsoft.com/office/powerpoint/2010/main" xmlns="" val="56735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1314" y="1909298"/>
            <a:ext cx="8229600" cy="4525963"/>
          </a:xfrm>
        </p:spPr>
        <p:txBody>
          <a:bodyPr/>
          <a:lstStyle/>
          <a:p>
            <a:pPr marL="457200" indent="-457200">
              <a:lnSpc>
                <a:spcPct val="150000"/>
              </a:lnSpc>
              <a:spcBef>
                <a:spcPct val="0"/>
              </a:spcBef>
            </a:pPr>
            <a:r>
              <a:rPr lang="fr-FR" dirty="0" err="1">
                <a:solidFill>
                  <a:schemeClr val="tx1">
                    <a:lumMod val="85000"/>
                    <a:lumOff val="15000"/>
                  </a:schemeClr>
                </a:solidFill>
                <a:latin typeface="Helvetica" pitchFamily="34" charset="0"/>
                <a:cs typeface="Helvetica" pitchFamily="34" charset="0"/>
              </a:rPr>
              <a:t>Levenskwaliteit</a:t>
            </a:r>
            <a:r>
              <a:rPr lang="fr-FR" dirty="0">
                <a:solidFill>
                  <a:schemeClr val="tx1">
                    <a:lumMod val="85000"/>
                    <a:lumOff val="15000"/>
                  </a:schemeClr>
                </a:solidFill>
                <a:latin typeface="Helvetica" pitchFamily="34" charset="0"/>
                <a:cs typeface="Helvetica" pitchFamily="34" charset="0"/>
              </a:rPr>
              <a:t> in </a:t>
            </a:r>
            <a:r>
              <a:rPr lang="fr-FR" dirty="0" err="1">
                <a:solidFill>
                  <a:schemeClr val="tx1">
                    <a:lumMod val="85000"/>
                    <a:lumOff val="15000"/>
                  </a:schemeClr>
                </a:solidFill>
                <a:latin typeface="Helvetica" pitchFamily="34" charset="0"/>
                <a:cs typeface="Helvetica" pitchFamily="34" charset="0"/>
              </a:rPr>
              <a:t>steden</a:t>
            </a:r>
            <a:r>
              <a:rPr lang="fr-FR" dirty="0">
                <a:solidFill>
                  <a:schemeClr val="tx1">
                    <a:lumMod val="85000"/>
                    <a:lumOff val="15000"/>
                  </a:schemeClr>
                </a:solidFill>
                <a:latin typeface="Helvetica" pitchFamily="34" charset="0"/>
                <a:cs typeface="Helvetica" pitchFamily="34" charset="0"/>
              </a:rPr>
              <a:t> (</a:t>
            </a:r>
            <a:r>
              <a:rPr lang="fr-FR" dirty="0" err="1">
                <a:solidFill>
                  <a:schemeClr val="tx1">
                    <a:lumMod val="85000"/>
                    <a:lumOff val="15000"/>
                  </a:schemeClr>
                </a:solidFill>
                <a:latin typeface="Helvetica" pitchFamily="34" charset="0"/>
                <a:cs typeface="Helvetica" pitchFamily="34" charset="0"/>
              </a:rPr>
              <a:t>groene</a:t>
            </a:r>
            <a:r>
              <a:rPr lang="fr-FR" dirty="0">
                <a:solidFill>
                  <a:schemeClr val="tx1">
                    <a:lumMod val="85000"/>
                    <a:lumOff val="15000"/>
                  </a:schemeClr>
                </a:solidFill>
                <a:latin typeface="Helvetica" pitchFamily="34" charset="0"/>
                <a:cs typeface="Helvetica" pitchFamily="34" charset="0"/>
              </a:rPr>
              <a:t> </a:t>
            </a:r>
            <a:r>
              <a:rPr lang="fr-FR" dirty="0" err="1">
                <a:solidFill>
                  <a:schemeClr val="tx1">
                    <a:lumMod val="85000"/>
                    <a:lumOff val="15000"/>
                  </a:schemeClr>
                </a:solidFill>
                <a:latin typeface="Helvetica" pitchFamily="34" charset="0"/>
                <a:cs typeface="Helvetica" pitchFamily="34" charset="0"/>
              </a:rPr>
              <a:t>ruimtes</a:t>
            </a:r>
            <a:r>
              <a:rPr lang="fr-FR" dirty="0">
                <a:solidFill>
                  <a:schemeClr val="tx1">
                    <a:lumMod val="85000"/>
                    <a:lumOff val="15000"/>
                  </a:schemeClr>
                </a:solidFill>
                <a:latin typeface="Helvetica" pitchFamily="34" charset="0"/>
                <a:cs typeface="Helvetica" pitchFamily="34" charset="0"/>
              </a:rPr>
              <a:t>) </a:t>
            </a:r>
          </a:p>
          <a:p>
            <a:pPr marL="457200" indent="-457200">
              <a:lnSpc>
                <a:spcPct val="150000"/>
              </a:lnSpc>
              <a:spcBef>
                <a:spcPct val="0"/>
              </a:spcBef>
            </a:pPr>
            <a:endParaRPr lang="fr-FR" sz="2800" dirty="0">
              <a:solidFill>
                <a:schemeClr val="tx1">
                  <a:lumMod val="85000"/>
                  <a:lumOff val="15000"/>
                </a:schemeClr>
              </a:solidFill>
              <a:latin typeface="Helvetica" pitchFamily="34" charset="0"/>
              <a:cs typeface="Helvetica" pitchFamily="34" charset="0"/>
            </a:endParaRPr>
          </a:p>
        </p:txBody>
      </p:sp>
      <p:sp>
        <p:nvSpPr>
          <p:cNvPr id="4" name="Tijdelijke aanduiding voor dianummer 3"/>
          <p:cNvSpPr>
            <a:spLocks noGrp="1"/>
          </p:cNvSpPr>
          <p:nvPr>
            <p:ph type="sldNum" sz="quarter" idx="12"/>
          </p:nvPr>
        </p:nvSpPr>
        <p:spPr/>
        <p:txBody>
          <a:bodyPr/>
          <a:lstStyle/>
          <a:p>
            <a:fld id="{BF757ECB-2161-4B4F-98A4-7393009D339C}" type="slidenum">
              <a:rPr lang="nl-BE" altLang="nl-BE" smtClean="0">
                <a:solidFill>
                  <a:schemeClr val="tx1">
                    <a:lumMod val="85000"/>
                    <a:lumOff val="15000"/>
                  </a:schemeClr>
                </a:solidFill>
                <a:latin typeface="Helvetica" pitchFamily="34" charset="0"/>
                <a:cs typeface="Helvetica" pitchFamily="34" charset="0"/>
              </a:rPr>
              <a:pPr/>
              <a:t>8</a:t>
            </a:fld>
            <a:endParaRPr lang="nl-BE" altLang="nl-BE">
              <a:solidFill>
                <a:schemeClr val="tx1">
                  <a:lumMod val="85000"/>
                  <a:lumOff val="15000"/>
                </a:schemeClr>
              </a:solidFill>
              <a:latin typeface="Helvetica" pitchFamily="34" charset="0"/>
              <a:cs typeface="Helvetica"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61632" y="3077346"/>
            <a:ext cx="3376880" cy="2267686"/>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26849" y="3102895"/>
            <a:ext cx="3367170" cy="2267686"/>
          </a:xfrm>
          <a:prstGeom prst="rect">
            <a:avLst/>
          </a:prstGeom>
        </p:spPr>
      </p:pic>
      <p:sp>
        <p:nvSpPr>
          <p:cNvPr id="9" name="Titel 1"/>
          <p:cNvSpPr txBox="1">
            <a:spLocks/>
          </p:cNvSpPr>
          <p:nvPr/>
        </p:nvSpPr>
        <p:spPr bwMode="auto">
          <a:xfrm>
            <a:off x="-661007" y="81739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nl-BE" sz="3200" dirty="0">
                <a:solidFill>
                  <a:schemeClr val="tx1">
                    <a:lumMod val="85000"/>
                    <a:lumOff val="15000"/>
                  </a:schemeClr>
                </a:solidFill>
                <a:latin typeface="Helvetica" pitchFamily="34" charset="0"/>
                <a:cs typeface="Helvetica" pitchFamily="34" charset="0"/>
              </a:rPr>
              <a:t>Waarom stadslandbouw?</a:t>
            </a:r>
          </a:p>
        </p:txBody>
      </p:sp>
      <p:sp>
        <p:nvSpPr>
          <p:cNvPr id="7" name="Tekstvak 6"/>
          <p:cNvSpPr txBox="1"/>
          <p:nvPr/>
        </p:nvSpPr>
        <p:spPr>
          <a:xfrm>
            <a:off x="1070042" y="2509736"/>
            <a:ext cx="2237362" cy="707886"/>
          </a:xfrm>
          <a:prstGeom prst="rect">
            <a:avLst/>
          </a:prstGeom>
          <a:noFill/>
        </p:spPr>
        <p:txBody>
          <a:bodyPr wrap="square" rtlCol="0">
            <a:spAutoFit/>
          </a:bodyPr>
          <a:lstStyle/>
          <a:p>
            <a:r>
              <a:rPr lang="fr-FR" sz="2000" dirty="0" err="1" smtClean="0">
                <a:solidFill>
                  <a:schemeClr val="tx1">
                    <a:lumMod val="85000"/>
                    <a:lumOff val="15000"/>
                  </a:schemeClr>
                </a:solidFill>
                <a:latin typeface="Helvetica" pitchFamily="34" charset="0"/>
                <a:cs typeface="Helvetica" pitchFamily="34" charset="0"/>
              </a:rPr>
              <a:t>Sociaal</a:t>
            </a:r>
            <a:r>
              <a:rPr lang="fr-FR" sz="2000" dirty="0" smtClean="0">
                <a:solidFill>
                  <a:schemeClr val="tx1">
                    <a:lumMod val="85000"/>
                    <a:lumOff val="15000"/>
                  </a:schemeClr>
                </a:solidFill>
                <a:latin typeface="Helvetica" pitchFamily="34" charset="0"/>
                <a:cs typeface="Helvetica" pitchFamily="34" charset="0"/>
              </a:rPr>
              <a:t> aspect </a:t>
            </a:r>
          </a:p>
          <a:p>
            <a:endParaRPr lang="nl-BE" sz="2000" dirty="0">
              <a:solidFill>
                <a:schemeClr val="tx1">
                  <a:lumMod val="85000"/>
                  <a:lumOff val="15000"/>
                </a:schemeClr>
              </a:solidFill>
              <a:latin typeface="Helvetica" pitchFamily="34" charset="0"/>
              <a:cs typeface="Helvetica" pitchFamily="34" charset="0"/>
            </a:endParaRPr>
          </a:p>
        </p:txBody>
      </p:sp>
    </p:spTree>
    <p:extLst>
      <p:ext uri="{BB962C8B-B14F-4D97-AF65-F5344CB8AC3E}">
        <p14:creationId xmlns:p14="http://schemas.microsoft.com/office/powerpoint/2010/main" xmlns="" val="361932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lnSpc>
                <a:spcPct val="150000"/>
              </a:lnSpc>
            </a:pPr>
            <a:r>
              <a:rPr lang="fr-FR" dirty="0" err="1">
                <a:solidFill>
                  <a:schemeClr val="tx1">
                    <a:lumMod val="85000"/>
                    <a:lumOff val="15000"/>
                  </a:schemeClr>
                </a:solidFill>
                <a:latin typeface="Helvetica" panose="020B0604020202020204" pitchFamily="34" charset="0"/>
                <a:cs typeface="Helvetica" panose="020B0604020202020204" pitchFamily="34" charset="0"/>
              </a:rPr>
              <a:t>Ecologische</a:t>
            </a:r>
            <a:r>
              <a:rPr lang="fr-FR" dirty="0">
                <a:solidFill>
                  <a:schemeClr val="tx1">
                    <a:lumMod val="85000"/>
                    <a:lumOff val="15000"/>
                  </a:schemeClr>
                </a:solidFill>
                <a:latin typeface="Helvetica" panose="020B0604020202020204" pitchFamily="34" charset="0"/>
                <a:cs typeface="Helvetica" panose="020B0604020202020204" pitchFamily="34" charset="0"/>
              </a:rPr>
              <a:t> </a:t>
            </a:r>
            <a:r>
              <a:rPr lang="fr-FR" dirty="0" err="1">
                <a:solidFill>
                  <a:schemeClr val="tx1">
                    <a:lumMod val="85000"/>
                    <a:lumOff val="15000"/>
                  </a:schemeClr>
                </a:solidFill>
                <a:latin typeface="Helvetica" panose="020B0604020202020204" pitchFamily="34" charset="0"/>
                <a:cs typeface="Helvetica" panose="020B0604020202020204" pitchFamily="34" charset="0"/>
              </a:rPr>
              <a:t>voordelen</a:t>
            </a:r>
            <a:r>
              <a:rPr lang="fr-FR" dirty="0">
                <a:solidFill>
                  <a:schemeClr val="tx1">
                    <a:lumMod val="85000"/>
                    <a:lumOff val="15000"/>
                  </a:schemeClr>
                </a:solidFill>
                <a:latin typeface="Helvetica" panose="020B0604020202020204" pitchFamily="34" charset="0"/>
                <a:cs typeface="Helvetica" panose="020B0604020202020204" pitchFamily="34" charset="0"/>
              </a:rPr>
              <a:t> </a:t>
            </a:r>
            <a:endParaRPr lang="fr-FR" dirty="0" smtClean="0">
              <a:solidFill>
                <a:schemeClr val="tx1">
                  <a:lumMod val="85000"/>
                  <a:lumOff val="15000"/>
                </a:schemeClr>
              </a:solidFill>
              <a:latin typeface="Helvetica" panose="020B0604020202020204" pitchFamily="34" charset="0"/>
              <a:cs typeface="Helvetica" panose="020B0604020202020204" pitchFamily="34" charset="0"/>
            </a:endParaRPr>
          </a:p>
          <a:p>
            <a:pPr lvl="1">
              <a:lnSpc>
                <a:spcPct val="150000"/>
              </a:lnSpc>
              <a:buFont typeface="Arial" pitchFamily="34" charset="0"/>
              <a:buChar char="•"/>
            </a:pPr>
            <a:r>
              <a:rPr lang="fr-FR" dirty="0" smtClean="0">
                <a:solidFill>
                  <a:schemeClr val="tx1">
                    <a:lumMod val="85000"/>
                    <a:lumOff val="15000"/>
                  </a:schemeClr>
                </a:solidFill>
                <a:latin typeface="Helvetica" panose="020B0604020202020204" pitchFamily="34" charset="0"/>
                <a:cs typeface="Helvetica" panose="020B0604020202020204" pitchFamily="34" charset="0"/>
              </a:rPr>
              <a:t> </a:t>
            </a:r>
            <a:r>
              <a:rPr lang="fr-FR" dirty="0" err="1" smtClean="0">
                <a:solidFill>
                  <a:schemeClr val="tx1">
                    <a:lumMod val="85000"/>
                    <a:lumOff val="15000"/>
                  </a:schemeClr>
                </a:solidFill>
                <a:latin typeface="Helvetica" panose="020B0604020202020204" pitchFamily="34" charset="0"/>
                <a:cs typeface="Helvetica" panose="020B0604020202020204" pitchFamily="34" charset="0"/>
              </a:rPr>
              <a:t>urban</a:t>
            </a:r>
            <a:r>
              <a:rPr lang="fr-FR" dirty="0" smtClean="0">
                <a:solidFill>
                  <a:schemeClr val="tx1">
                    <a:lumMod val="85000"/>
                    <a:lumOff val="15000"/>
                  </a:schemeClr>
                </a:solidFill>
                <a:latin typeface="Helvetica" panose="020B0604020202020204" pitchFamily="34" charset="0"/>
                <a:cs typeface="Helvetica" panose="020B0604020202020204" pitchFamily="34" charset="0"/>
              </a:rPr>
              <a:t> </a:t>
            </a:r>
            <a:r>
              <a:rPr lang="fr-FR" dirty="0" err="1">
                <a:solidFill>
                  <a:schemeClr val="tx1">
                    <a:lumMod val="85000"/>
                    <a:lumOff val="15000"/>
                  </a:schemeClr>
                </a:solidFill>
                <a:latin typeface="Helvetica" panose="020B0604020202020204" pitchFamily="34" charset="0"/>
                <a:cs typeface="Helvetica" panose="020B0604020202020204" pitchFamily="34" charset="0"/>
              </a:rPr>
              <a:t>heat</a:t>
            </a:r>
            <a:r>
              <a:rPr lang="fr-FR" dirty="0">
                <a:solidFill>
                  <a:schemeClr val="tx1">
                    <a:lumMod val="85000"/>
                    <a:lumOff val="15000"/>
                  </a:schemeClr>
                </a:solidFill>
                <a:latin typeface="Helvetica" panose="020B0604020202020204" pitchFamily="34" charset="0"/>
                <a:cs typeface="Helvetica" panose="020B0604020202020204" pitchFamily="34" charset="0"/>
              </a:rPr>
              <a:t> </a:t>
            </a:r>
            <a:r>
              <a:rPr lang="fr-FR" dirty="0" err="1" smtClean="0">
                <a:solidFill>
                  <a:schemeClr val="tx1">
                    <a:lumMod val="85000"/>
                    <a:lumOff val="15000"/>
                  </a:schemeClr>
                </a:solidFill>
                <a:latin typeface="Helvetica" panose="020B0604020202020204" pitchFamily="34" charset="0"/>
                <a:cs typeface="Helvetica" panose="020B0604020202020204" pitchFamily="34" charset="0"/>
              </a:rPr>
              <a:t>island</a:t>
            </a:r>
            <a:endParaRPr lang="fr-FR" dirty="0" smtClean="0">
              <a:solidFill>
                <a:schemeClr val="tx1">
                  <a:lumMod val="85000"/>
                  <a:lumOff val="15000"/>
                </a:schemeClr>
              </a:solidFill>
              <a:latin typeface="Helvetica" panose="020B0604020202020204" pitchFamily="34" charset="0"/>
              <a:cs typeface="Helvetica" panose="020B0604020202020204" pitchFamily="34" charset="0"/>
            </a:endParaRPr>
          </a:p>
          <a:p>
            <a:pPr lvl="1">
              <a:lnSpc>
                <a:spcPct val="150000"/>
              </a:lnSpc>
              <a:buFont typeface="Arial" pitchFamily="34" charset="0"/>
              <a:buChar char="•"/>
            </a:pPr>
            <a:r>
              <a:rPr lang="fr-FR" dirty="0" smtClean="0">
                <a:solidFill>
                  <a:schemeClr val="tx1">
                    <a:lumMod val="85000"/>
                    <a:lumOff val="15000"/>
                  </a:schemeClr>
                </a:solidFill>
                <a:latin typeface="Helvetica" panose="020B0604020202020204" pitchFamily="34" charset="0"/>
                <a:cs typeface="Helvetica" panose="020B0604020202020204" pitchFamily="34" charset="0"/>
              </a:rPr>
              <a:t>CO2-</a:t>
            </a:r>
            <a:r>
              <a:rPr lang="fr-FR" dirty="0" err="1" smtClean="0">
                <a:solidFill>
                  <a:schemeClr val="tx1">
                    <a:lumMod val="85000"/>
                    <a:lumOff val="15000"/>
                  </a:schemeClr>
                </a:solidFill>
                <a:latin typeface="Helvetica" panose="020B0604020202020204" pitchFamily="34" charset="0"/>
                <a:cs typeface="Helvetica" panose="020B0604020202020204" pitchFamily="34" charset="0"/>
              </a:rPr>
              <a:t>uitstoot</a:t>
            </a:r>
            <a:r>
              <a:rPr lang="fr-FR" dirty="0" smtClean="0">
                <a:solidFill>
                  <a:schemeClr val="tx1">
                    <a:lumMod val="85000"/>
                    <a:lumOff val="15000"/>
                  </a:schemeClr>
                </a:solidFill>
                <a:latin typeface="Helvetica" panose="020B0604020202020204" pitchFamily="34" charset="0"/>
                <a:cs typeface="Helvetica" panose="020B0604020202020204" pitchFamily="34" charset="0"/>
              </a:rPr>
              <a:t>: - </a:t>
            </a:r>
          </a:p>
          <a:p>
            <a:pPr lvl="1">
              <a:lnSpc>
                <a:spcPct val="150000"/>
              </a:lnSpc>
              <a:buFont typeface="Arial" pitchFamily="34" charset="0"/>
              <a:buChar char="•"/>
            </a:pPr>
            <a:r>
              <a:rPr lang="fr-FR" dirty="0" smtClean="0">
                <a:solidFill>
                  <a:schemeClr val="tx1">
                    <a:lumMod val="85000"/>
                    <a:lumOff val="15000"/>
                  </a:schemeClr>
                </a:solidFill>
                <a:latin typeface="Helvetica" panose="020B0604020202020204" pitchFamily="34" charset="0"/>
                <a:cs typeface="Helvetica" panose="020B0604020202020204" pitchFamily="34" charset="0"/>
              </a:rPr>
              <a:t> </a:t>
            </a:r>
            <a:r>
              <a:rPr lang="fr-FR" dirty="0" err="1" smtClean="0">
                <a:solidFill>
                  <a:schemeClr val="tx1">
                    <a:lumMod val="85000"/>
                    <a:lumOff val="15000"/>
                  </a:schemeClr>
                </a:solidFill>
                <a:latin typeface="Helvetica" panose="020B0604020202020204" pitchFamily="34" charset="0"/>
                <a:cs typeface="Helvetica" panose="020B0604020202020204" pitchFamily="34" charset="0"/>
              </a:rPr>
              <a:t>Opvang</a:t>
            </a:r>
            <a:r>
              <a:rPr lang="fr-FR" dirty="0" smtClean="0">
                <a:solidFill>
                  <a:schemeClr val="tx1">
                    <a:lumMod val="85000"/>
                    <a:lumOff val="15000"/>
                  </a:schemeClr>
                </a:solidFill>
                <a:latin typeface="Helvetica" panose="020B0604020202020204" pitchFamily="34" charset="0"/>
                <a:cs typeface="Helvetica" panose="020B0604020202020204" pitchFamily="34" charset="0"/>
              </a:rPr>
              <a:t> </a:t>
            </a:r>
            <a:r>
              <a:rPr lang="fr-FR" dirty="0" err="1" smtClean="0">
                <a:solidFill>
                  <a:schemeClr val="tx1">
                    <a:lumMod val="85000"/>
                    <a:lumOff val="15000"/>
                  </a:schemeClr>
                </a:solidFill>
                <a:latin typeface="Helvetica" panose="020B0604020202020204" pitchFamily="34" charset="0"/>
                <a:cs typeface="Helvetica" panose="020B0604020202020204" pitchFamily="34" charset="0"/>
              </a:rPr>
              <a:t>regenwater</a:t>
            </a:r>
            <a:endParaRPr lang="fr-FR" dirty="0" smtClean="0">
              <a:solidFill>
                <a:schemeClr val="tx1">
                  <a:lumMod val="85000"/>
                  <a:lumOff val="15000"/>
                </a:schemeClr>
              </a:solidFill>
              <a:latin typeface="Helvetica" panose="020B0604020202020204" pitchFamily="34" charset="0"/>
              <a:cs typeface="Helvetica" panose="020B0604020202020204" pitchFamily="34" charset="0"/>
            </a:endParaRPr>
          </a:p>
          <a:p>
            <a:pPr lvl="1">
              <a:lnSpc>
                <a:spcPct val="150000"/>
              </a:lnSpc>
              <a:buFont typeface="Arial" pitchFamily="34" charset="0"/>
              <a:buChar char="•"/>
            </a:pPr>
            <a:r>
              <a:rPr lang="fr-FR" dirty="0" smtClean="0">
                <a:solidFill>
                  <a:schemeClr val="tx1">
                    <a:lumMod val="85000"/>
                    <a:lumOff val="15000"/>
                  </a:schemeClr>
                </a:solidFill>
                <a:latin typeface="Helvetica" panose="020B0604020202020204" pitchFamily="34" charset="0"/>
                <a:cs typeface="Helvetica" panose="020B0604020202020204" pitchFamily="34" charset="0"/>
              </a:rPr>
              <a:t> </a:t>
            </a:r>
            <a:r>
              <a:rPr lang="fr-FR" dirty="0" err="1" smtClean="0">
                <a:solidFill>
                  <a:schemeClr val="tx1">
                    <a:lumMod val="85000"/>
                    <a:lumOff val="15000"/>
                  </a:schemeClr>
                </a:solidFill>
                <a:latin typeface="Helvetica" panose="020B0604020202020204" pitchFamily="34" charset="0"/>
                <a:cs typeface="Helvetica" panose="020B0604020202020204" pitchFamily="34" charset="0"/>
              </a:rPr>
              <a:t>Luchtkwaliteit</a:t>
            </a:r>
            <a:r>
              <a:rPr lang="fr-FR" dirty="0" smtClean="0">
                <a:solidFill>
                  <a:schemeClr val="tx1">
                    <a:lumMod val="85000"/>
                    <a:lumOff val="15000"/>
                  </a:schemeClr>
                </a:solidFill>
                <a:latin typeface="Helvetica" panose="020B0604020202020204" pitchFamily="34" charset="0"/>
                <a:cs typeface="Helvetica" panose="020B0604020202020204" pitchFamily="34" charset="0"/>
              </a:rPr>
              <a:t> : +</a:t>
            </a:r>
          </a:p>
          <a:p>
            <a:pPr lvl="1">
              <a:lnSpc>
                <a:spcPct val="150000"/>
              </a:lnSpc>
              <a:buFont typeface="Arial" pitchFamily="34" charset="0"/>
              <a:buChar char="•"/>
            </a:pPr>
            <a:r>
              <a:rPr lang="fr-FR" dirty="0" smtClean="0">
                <a:solidFill>
                  <a:schemeClr val="tx1">
                    <a:lumMod val="85000"/>
                    <a:lumOff val="15000"/>
                  </a:schemeClr>
                </a:solidFill>
                <a:latin typeface="Helvetica" panose="020B0604020202020204" pitchFamily="34" charset="0"/>
                <a:cs typeface="Helvetica" panose="020B0604020202020204" pitchFamily="34" charset="0"/>
              </a:rPr>
              <a:t> </a:t>
            </a:r>
            <a:r>
              <a:rPr lang="fr-FR" dirty="0" err="1" smtClean="0">
                <a:solidFill>
                  <a:schemeClr val="tx1">
                    <a:lumMod val="85000"/>
                    <a:lumOff val="15000"/>
                  </a:schemeClr>
                </a:solidFill>
                <a:latin typeface="Helvetica" panose="020B0604020202020204" pitchFamily="34" charset="0"/>
                <a:cs typeface="Helvetica" panose="020B0604020202020204" pitchFamily="34" charset="0"/>
              </a:rPr>
              <a:t>Biodiversiteit</a:t>
            </a:r>
            <a:r>
              <a:rPr lang="fr-FR" dirty="0" smtClean="0">
                <a:solidFill>
                  <a:schemeClr val="tx1">
                    <a:lumMod val="85000"/>
                    <a:lumOff val="15000"/>
                  </a:schemeClr>
                </a:solidFill>
                <a:latin typeface="Helvetica" panose="020B0604020202020204" pitchFamily="34" charset="0"/>
                <a:cs typeface="Helvetica" panose="020B0604020202020204" pitchFamily="34" charset="0"/>
              </a:rPr>
              <a:t> : +</a:t>
            </a:r>
            <a:endParaRPr lang="fr-FR"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4" name="Tijdelijke aanduiding voor dianummer 3"/>
          <p:cNvSpPr>
            <a:spLocks noGrp="1"/>
          </p:cNvSpPr>
          <p:nvPr>
            <p:ph type="sldNum" sz="quarter" idx="12"/>
          </p:nvPr>
        </p:nvSpPr>
        <p:spPr/>
        <p:txBody>
          <a:bodyPr/>
          <a:lstStyle/>
          <a:p>
            <a:fld id="{BF757ECB-2161-4B4F-98A4-7393009D339C}" type="slidenum">
              <a:rPr lang="nl-BE" altLang="nl-BE" smtClean="0"/>
              <a:pPr/>
              <a:t>9</a:t>
            </a:fld>
            <a:endParaRPr lang="nl-BE" altLang="nl-BE"/>
          </a:p>
        </p:txBody>
      </p:sp>
      <p:sp>
        <p:nvSpPr>
          <p:cNvPr id="6" name="Titel 1"/>
          <p:cNvSpPr txBox="1">
            <a:spLocks/>
          </p:cNvSpPr>
          <p:nvPr/>
        </p:nvSpPr>
        <p:spPr bwMode="auto">
          <a:xfrm>
            <a:off x="-727914" y="84371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nl-BE" sz="3200" dirty="0">
                <a:solidFill>
                  <a:schemeClr val="tx1">
                    <a:lumMod val="85000"/>
                    <a:lumOff val="15000"/>
                  </a:schemeClr>
                </a:solidFill>
                <a:latin typeface="Helvetica" panose="020B0604020202020204" pitchFamily="34" charset="0"/>
                <a:cs typeface="Helvetica" panose="020B0604020202020204" pitchFamily="34" charset="0"/>
              </a:rPr>
              <a:t>Waarom stadslandbouw?</a:t>
            </a:r>
          </a:p>
        </p:txBody>
      </p:sp>
    </p:spTree>
    <p:extLst>
      <p:ext uri="{BB962C8B-B14F-4D97-AF65-F5344CB8AC3E}">
        <p14:creationId xmlns:p14="http://schemas.microsoft.com/office/powerpoint/2010/main" xmlns="" val="2060268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rugblik">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663</TotalTime>
  <Words>1969</Words>
  <Application>Microsoft Office PowerPoint</Application>
  <PresentationFormat>Aangepast</PresentationFormat>
  <Paragraphs>292</Paragraphs>
  <Slides>28</Slides>
  <Notes>9</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Terugblik</vt:lpstr>
      <vt:lpstr>Dia 1</vt:lpstr>
      <vt:lpstr>Inhoud</vt:lpstr>
      <vt:lpstr>Even voorstellen</vt:lpstr>
      <vt:lpstr>Dia 4</vt:lpstr>
      <vt:lpstr>Dia 5</vt:lpstr>
      <vt:lpstr>Dia 6</vt:lpstr>
      <vt:lpstr>Dia 7</vt:lpstr>
      <vt:lpstr>Dia 8</vt:lpstr>
      <vt:lpstr>Dia 9</vt:lpstr>
      <vt:lpstr>  Over definities en typologieën</vt:lpstr>
      <vt:lpstr>Over definities en typologieën</vt:lpstr>
      <vt:lpstr>Definitie - Typologie</vt:lpstr>
      <vt:lpstr>Welke betekenis krijgt stadslandbouw? Context + Discours </vt:lpstr>
      <vt:lpstr>Dia 14</vt:lpstr>
      <vt:lpstr>Discours </vt:lpstr>
      <vt:lpstr>Gent als voorbeeld</vt:lpstr>
      <vt:lpstr>Gent: een stukje geschiedenis</vt:lpstr>
      <vt:lpstr>Gent: goede voorbeelden uit de praktijk</vt:lpstr>
      <vt:lpstr>Gent: goede voorbeelden uit de praktijk</vt:lpstr>
      <vt:lpstr>Intermezzo: slotbevindingen thesis</vt:lpstr>
      <vt:lpstr>Intermezzo: slotbevindingen thesis</vt:lpstr>
      <vt:lpstr>Gent: goede voorbeelden uit de praktijk</vt:lpstr>
      <vt:lpstr>Gent en haar discoursen</vt:lpstr>
      <vt:lpstr>Gent en haar discoursen</vt:lpstr>
      <vt:lpstr>Gent en haar discoursen</vt:lpstr>
      <vt:lpstr>Gent en haar discoursen</vt:lpstr>
      <vt:lpstr>Ideale stadslandbouw</vt:lpstr>
      <vt:lpstr>Bedankt!</vt:lpstr>
    </vt:vector>
  </TitlesOfParts>
  <Company>ILVO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Charlotte Prové</dc:title>
  <dc:creator>Charlotte Prové</dc:creator>
  <cp:lastModifiedBy>Charlotte Prové</cp:lastModifiedBy>
  <cp:revision>51</cp:revision>
  <dcterms:created xsi:type="dcterms:W3CDTF">2014-05-06T11:52:12Z</dcterms:created>
  <dcterms:modified xsi:type="dcterms:W3CDTF">2014-05-19T07:04:12Z</dcterms:modified>
</cp:coreProperties>
</file>